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Arimo Bold" panose="020B0604020202020204" charset="0"/>
      <p:regular r:id="rId22"/>
    </p:embeddedFont>
    <p:embeddedFont>
      <p:font typeface="Arimo Italics" panose="020B0604020202020204" charset="0"/>
      <p:regular r:id="rId23"/>
    </p:embeddedFont>
    <p:embeddedFont>
      <p:font typeface="Chunk Five" panose="020B0604020202020204" charset="0"/>
      <p:regular r:id="rId24"/>
    </p:embeddedFont>
    <p:embeddedFont>
      <p:font typeface="Glacial Indifference" panose="020B0604020202020204" charset="0"/>
      <p:regular r:id="rId25"/>
    </p:embeddedFont>
    <p:embeddedFont>
      <p:font typeface="Grand Hotel" panose="020B0604020202020204" charset="0"/>
      <p:regular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ato Bold" panose="020F0502020204030203" charset="0"/>
      <p:regular r:id="rId31"/>
    </p:embeddedFont>
    <p:embeddedFont>
      <p:font typeface="Lilita One" panose="020B0604020202020204" charset="0"/>
      <p:regular r:id="rId32"/>
    </p:embeddedFont>
    <p:embeddedFont>
      <p:font typeface="Lumberjack Inline" panose="020B0604020202020204" charset="0"/>
      <p:regular r:id="rId33"/>
    </p:embeddedFont>
    <p:embeddedFont>
      <p:font typeface="Mont" panose="020B0604020202020204" charset="0"/>
      <p:regular r:id="rId34"/>
    </p:embeddedFont>
    <p:embeddedFont>
      <p:font typeface="Moontime" panose="020B0604020202020204" charset="0"/>
      <p:regular r:id="rId35"/>
    </p:embeddedFont>
    <p:embeddedFont>
      <p:font typeface="Now" panose="020B0604020202020204" charset="0"/>
      <p:regular r:id="rId36"/>
    </p:embeddedFont>
    <p:embeddedFont>
      <p:font typeface="P.T. Barnum" panose="020B0604020202020204" charset="0"/>
      <p:regular r:id="rId37"/>
    </p:embeddedFont>
    <p:embeddedFont>
      <p:font typeface="Para" panose="020B0604020202020204" charset="0"/>
      <p:regular r:id="rId38"/>
    </p:embeddedFont>
    <p:embeddedFont>
      <p:font typeface="PL Barnum Block" panose="020B0604020202020204" charset="0"/>
      <p:regular r:id="rId39"/>
    </p:embeddedFont>
    <p:embeddedFont>
      <p:font typeface="Quincy Bold" panose="020B0604020202020204" charset="0"/>
      <p:regular r:id="rId40"/>
    </p:embeddedFont>
    <p:embeddedFont>
      <p:font typeface="Rye" panose="020B0604020202020204" charset="0"/>
      <p:regular r:id="rId41"/>
    </p:embeddedFont>
    <p:embeddedFont>
      <p:font typeface="Sancreek" panose="020B0604020202020204" charset="0"/>
      <p:regular r:id="rId42"/>
    </p:embeddedFont>
    <p:embeddedFont>
      <p:font typeface="The Seasons" panose="020B0604020202020204" charset="0"/>
      <p:regular r:id="rId43"/>
    </p:embeddedFont>
    <p:embeddedFont>
      <p:font typeface="TT Rounds Condensed Bold" panose="020B0604020202020204" charset="0"/>
      <p:regular r:id="rId44"/>
    </p:embeddedFont>
    <p:embeddedFont>
      <p:font typeface="Vast Shadow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59.png"/><Relationship Id="rId18" Type="http://schemas.openxmlformats.org/officeDocument/2006/relationships/image" Target="../media/image163.png"/><Relationship Id="rId3" Type="http://schemas.openxmlformats.org/officeDocument/2006/relationships/image" Target="../media/image151.svg"/><Relationship Id="rId7" Type="http://schemas.openxmlformats.org/officeDocument/2006/relationships/image" Target="../media/image155.png"/><Relationship Id="rId12" Type="http://schemas.openxmlformats.org/officeDocument/2006/relationships/image" Target="../media/image14.svg"/><Relationship Id="rId17" Type="http://schemas.openxmlformats.org/officeDocument/2006/relationships/image" Target="../media/image20.png"/><Relationship Id="rId2" Type="http://schemas.openxmlformats.org/officeDocument/2006/relationships/image" Target="../media/image150.png"/><Relationship Id="rId16" Type="http://schemas.openxmlformats.org/officeDocument/2006/relationships/image" Target="../media/image162.png"/><Relationship Id="rId20" Type="http://schemas.openxmlformats.org/officeDocument/2006/relationships/image" Target="../media/image10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3.png"/><Relationship Id="rId5" Type="http://schemas.openxmlformats.org/officeDocument/2006/relationships/image" Target="../media/image153.svg"/><Relationship Id="rId15" Type="http://schemas.openxmlformats.org/officeDocument/2006/relationships/image" Target="../media/image161.png"/><Relationship Id="rId10" Type="http://schemas.openxmlformats.org/officeDocument/2006/relationships/image" Target="../media/image158.svg"/><Relationship Id="rId19" Type="http://schemas.openxmlformats.org/officeDocument/2006/relationships/image" Target="../media/image164.sv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08.sv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06.png"/><Relationship Id="rId2" Type="http://schemas.openxmlformats.org/officeDocument/2006/relationships/image" Target="../media/image107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71.svg"/><Relationship Id="rId5" Type="http://schemas.openxmlformats.org/officeDocument/2006/relationships/image" Target="../media/image20.png"/><Relationship Id="rId15" Type="http://schemas.openxmlformats.org/officeDocument/2006/relationships/image" Target="../media/image175.sv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4.svg"/><Relationship Id="rId7" Type="http://schemas.openxmlformats.org/officeDocument/2006/relationships/image" Target="../media/image17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7.svg"/><Relationship Id="rId10" Type="http://schemas.openxmlformats.org/officeDocument/2006/relationships/image" Target="../media/image105.png"/><Relationship Id="rId4" Type="http://schemas.openxmlformats.org/officeDocument/2006/relationships/image" Target="../media/image176.png"/><Relationship Id="rId9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svg"/><Relationship Id="rId9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svg"/><Relationship Id="rId13" Type="http://schemas.openxmlformats.org/officeDocument/2006/relationships/image" Target="../media/image194.jpeg"/><Relationship Id="rId3" Type="http://schemas.openxmlformats.org/officeDocument/2006/relationships/image" Target="../media/image106.png"/><Relationship Id="rId7" Type="http://schemas.openxmlformats.org/officeDocument/2006/relationships/image" Target="../media/image188.png"/><Relationship Id="rId12" Type="http://schemas.openxmlformats.org/officeDocument/2006/relationships/image" Target="../media/image193.jpeg"/><Relationship Id="rId2" Type="http://schemas.openxmlformats.org/officeDocument/2006/relationships/image" Target="../media/image173.png"/><Relationship Id="rId16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1" Type="http://schemas.openxmlformats.org/officeDocument/2006/relationships/image" Target="../media/image192.svg"/><Relationship Id="rId5" Type="http://schemas.openxmlformats.org/officeDocument/2006/relationships/image" Target="../media/image186.png"/><Relationship Id="rId15" Type="http://schemas.openxmlformats.org/officeDocument/2006/relationships/image" Target="../media/image196.jpe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jpeg"/><Relationship Id="rId14" Type="http://schemas.openxmlformats.org/officeDocument/2006/relationships/image" Target="../media/image19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svg"/><Relationship Id="rId13" Type="http://schemas.openxmlformats.org/officeDocument/2006/relationships/image" Target="../media/image204.svg"/><Relationship Id="rId3" Type="http://schemas.openxmlformats.org/officeDocument/2006/relationships/image" Target="../media/image62.png"/><Relationship Id="rId7" Type="http://schemas.openxmlformats.org/officeDocument/2006/relationships/image" Target="../media/image201.png"/><Relationship Id="rId12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svg"/><Relationship Id="rId11" Type="http://schemas.openxmlformats.org/officeDocument/2006/relationships/image" Target="../media/image105.png"/><Relationship Id="rId5" Type="http://schemas.openxmlformats.org/officeDocument/2006/relationships/image" Target="../media/image199.png"/><Relationship Id="rId10" Type="http://schemas.openxmlformats.org/officeDocument/2006/relationships/image" Target="../media/image106.png"/><Relationship Id="rId4" Type="http://schemas.openxmlformats.org/officeDocument/2006/relationships/image" Target="../media/image63.sv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svg"/><Relationship Id="rId13" Type="http://schemas.openxmlformats.org/officeDocument/2006/relationships/image" Target="../media/image105.png"/><Relationship Id="rId3" Type="http://schemas.openxmlformats.org/officeDocument/2006/relationships/image" Target="../media/image62.png"/><Relationship Id="rId7" Type="http://schemas.openxmlformats.org/officeDocument/2006/relationships/image" Target="../media/image201.png"/><Relationship Id="rId12" Type="http://schemas.openxmlformats.org/officeDocument/2006/relationships/image" Target="../media/image1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svg"/><Relationship Id="rId11" Type="http://schemas.openxmlformats.org/officeDocument/2006/relationships/image" Target="../media/image20.png"/><Relationship Id="rId5" Type="http://schemas.openxmlformats.org/officeDocument/2006/relationships/image" Target="../media/image199.png"/><Relationship Id="rId15" Type="http://schemas.openxmlformats.org/officeDocument/2006/relationships/image" Target="../media/image207.svg"/><Relationship Id="rId10" Type="http://schemas.openxmlformats.org/officeDocument/2006/relationships/image" Target="../media/image54.svg"/><Relationship Id="rId4" Type="http://schemas.openxmlformats.org/officeDocument/2006/relationships/image" Target="../media/image63.svg"/><Relationship Id="rId9" Type="http://schemas.openxmlformats.org/officeDocument/2006/relationships/image" Target="../media/image53.png"/><Relationship Id="rId14" Type="http://schemas.openxmlformats.org/officeDocument/2006/relationships/image" Target="../media/image2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svg"/><Relationship Id="rId7" Type="http://schemas.openxmlformats.org/officeDocument/2006/relationships/image" Target="../media/image213.sv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11" Type="http://schemas.openxmlformats.org/officeDocument/2006/relationships/image" Target="../media/image217.svg"/><Relationship Id="rId5" Type="http://schemas.openxmlformats.org/officeDocument/2006/relationships/image" Target="../media/image211.sv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hyperlink" Target="https://www.spencered.org/risk-manager-on-campus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22.svg"/><Relationship Id="rId12" Type="http://schemas.openxmlformats.org/officeDocument/2006/relationships/hyperlink" Target="https://www.spencered.org/internship-grants" TargetMode="External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11" Type="http://schemas.openxmlformats.org/officeDocument/2006/relationships/hyperlink" Target="https://www.spencered.org/general-grants" TargetMode="External"/><Relationship Id="rId5" Type="http://schemas.openxmlformats.org/officeDocument/2006/relationships/image" Target="../media/image220.svg"/><Relationship Id="rId15" Type="http://schemas.openxmlformats.org/officeDocument/2006/relationships/hyperlink" Target="https://www.spencered.org/2024-risk-management-challenge" TargetMode="External"/><Relationship Id="rId10" Type="http://schemas.openxmlformats.org/officeDocument/2006/relationships/hyperlink" Target="https://www.spencered.org/scholarships" TargetMode="External"/><Relationship Id="rId4" Type="http://schemas.openxmlformats.org/officeDocument/2006/relationships/image" Target="../media/image219.png"/><Relationship Id="rId9" Type="http://schemas.openxmlformats.org/officeDocument/2006/relationships/image" Target="../media/image106.png"/><Relationship Id="rId14" Type="http://schemas.openxmlformats.org/officeDocument/2006/relationships/hyperlink" Target="https://www.spencered.org/course-development-grants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svg"/><Relationship Id="rId3" Type="http://schemas.openxmlformats.org/officeDocument/2006/relationships/image" Target="../media/image224.jpeg"/><Relationship Id="rId7" Type="http://schemas.openxmlformats.org/officeDocument/2006/relationships/image" Target="../media/image227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svg"/><Relationship Id="rId5" Type="http://schemas.openxmlformats.org/officeDocument/2006/relationships/image" Target="../media/image225.png"/><Relationship Id="rId10" Type="http://schemas.openxmlformats.org/officeDocument/2006/relationships/image" Target="../media/image105.png"/><Relationship Id="rId4" Type="http://schemas.openxmlformats.org/officeDocument/2006/relationships/image" Target="../media/image106.png"/><Relationship Id="rId9" Type="http://schemas.openxmlformats.org/officeDocument/2006/relationships/image" Target="../media/image2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14.svg"/><Relationship Id="rId21" Type="http://schemas.openxmlformats.org/officeDocument/2006/relationships/image" Target="../media/image40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13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5.sv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jpe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25.sv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20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svg"/><Relationship Id="rId3" Type="http://schemas.openxmlformats.org/officeDocument/2006/relationships/image" Target="../media/image60.png"/><Relationship Id="rId7" Type="http://schemas.openxmlformats.org/officeDocument/2006/relationships/image" Target="../media/image63.svg"/><Relationship Id="rId12" Type="http://schemas.openxmlformats.org/officeDocument/2006/relationships/image" Target="../media/image66.png"/><Relationship Id="rId17" Type="http://schemas.openxmlformats.org/officeDocument/2006/relationships/image" Target="../media/image58.png"/><Relationship Id="rId2" Type="http://schemas.openxmlformats.org/officeDocument/2006/relationships/image" Target="../media/image59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50.svg"/><Relationship Id="rId5" Type="http://schemas.openxmlformats.org/officeDocument/2006/relationships/image" Target="../media/image20.png"/><Relationship Id="rId15" Type="http://schemas.openxmlformats.org/officeDocument/2006/relationships/image" Target="../media/image69.png"/><Relationship Id="rId10" Type="http://schemas.openxmlformats.org/officeDocument/2006/relationships/image" Target="../media/image49.png"/><Relationship Id="rId4" Type="http://schemas.openxmlformats.org/officeDocument/2006/relationships/image" Target="../media/image61.svg"/><Relationship Id="rId9" Type="http://schemas.openxmlformats.org/officeDocument/2006/relationships/image" Target="../media/image65.svg"/><Relationship Id="rId1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5.svg"/><Relationship Id="rId3" Type="http://schemas.openxmlformats.org/officeDocument/2006/relationships/image" Target="../media/image63.svg"/><Relationship Id="rId7" Type="http://schemas.openxmlformats.org/officeDocument/2006/relationships/image" Target="../media/image72.svg"/><Relationship Id="rId12" Type="http://schemas.openxmlformats.org/officeDocument/2006/relationships/image" Target="../media/image74.png"/><Relationship Id="rId17" Type="http://schemas.openxmlformats.org/officeDocument/2006/relationships/image" Target="../media/image58.png"/><Relationship Id="rId2" Type="http://schemas.openxmlformats.org/officeDocument/2006/relationships/image" Target="../media/image62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3.jpeg"/><Relationship Id="rId5" Type="http://schemas.openxmlformats.org/officeDocument/2006/relationships/image" Target="../media/image54.svg"/><Relationship Id="rId15" Type="http://schemas.openxmlformats.org/officeDocument/2006/relationships/image" Target="../media/image77.png"/><Relationship Id="rId10" Type="http://schemas.openxmlformats.org/officeDocument/2006/relationships/image" Target="../media/image50.svg"/><Relationship Id="rId4" Type="http://schemas.openxmlformats.org/officeDocument/2006/relationships/image" Target="../media/image53.png"/><Relationship Id="rId9" Type="http://schemas.openxmlformats.org/officeDocument/2006/relationships/image" Target="../media/image49.png"/><Relationship Id="rId1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3.svg"/><Relationship Id="rId7" Type="http://schemas.openxmlformats.org/officeDocument/2006/relationships/image" Target="../media/image82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99.png"/><Relationship Id="rId26" Type="http://schemas.openxmlformats.org/officeDocument/2006/relationships/image" Target="../media/image106.png"/><Relationship Id="rId3" Type="http://schemas.openxmlformats.org/officeDocument/2006/relationships/image" Target="../media/image87.png"/><Relationship Id="rId21" Type="http://schemas.openxmlformats.org/officeDocument/2006/relationships/image" Target="../media/image1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20.png"/><Relationship Id="rId25" Type="http://schemas.openxmlformats.org/officeDocument/2006/relationships/image" Target="../media/image105.png"/><Relationship Id="rId2" Type="http://schemas.openxmlformats.org/officeDocument/2006/relationships/image" Target="../media/image86.jpeg"/><Relationship Id="rId16" Type="http://schemas.openxmlformats.org/officeDocument/2006/relationships/image" Target="../media/image98.sv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24" Type="http://schemas.openxmlformats.org/officeDocument/2006/relationships/image" Target="../media/image104.gif"/><Relationship Id="rId5" Type="http://schemas.openxmlformats.org/officeDocument/2006/relationships/image" Target="../media/image63.svg"/><Relationship Id="rId15" Type="http://schemas.openxmlformats.org/officeDocument/2006/relationships/image" Target="../media/image97.png"/><Relationship Id="rId23" Type="http://schemas.openxmlformats.org/officeDocument/2006/relationships/image" Target="../media/image103.png"/><Relationship Id="rId10" Type="http://schemas.openxmlformats.org/officeDocument/2006/relationships/image" Target="../media/image92.png"/><Relationship Id="rId19" Type="http://schemas.openxmlformats.org/officeDocument/2006/relationships/image" Target="../media/image100.png"/><Relationship Id="rId4" Type="http://schemas.openxmlformats.org/officeDocument/2006/relationships/image" Target="../media/image62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26" Type="http://schemas.openxmlformats.org/officeDocument/2006/relationships/image" Target="../media/image131.png"/><Relationship Id="rId3" Type="http://schemas.openxmlformats.org/officeDocument/2006/relationships/image" Target="../media/image108.svg"/><Relationship Id="rId21" Type="http://schemas.openxmlformats.org/officeDocument/2006/relationships/image" Target="../media/image12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5" Type="http://schemas.openxmlformats.org/officeDocument/2006/relationships/image" Target="../media/image130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9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28" Type="http://schemas.openxmlformats.org/officeDocument/2006/relationships/image" Target="../media/image104.gif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31" Type="http://schemas.openxmlformats.org/officeDocument/2006/relationships/image" Target="../media/image106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Relationship Id="rId27" Type="http://schemas.openxmlformats.org/officeDocument/2006/relationships/image" Target="../media/image132.png"/><Relationship Id="rId30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3" Type="http://schemas.openxmlformats.org/officeDocument/2006/relationships/image" Target="../media/image108.svg"/><Relationship Id="rId21" Type="http://schemas.openxmlformats.org/officeDocument/2006/relationships/image" Target="../media/image105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" Type="http://schemas.openxmlformats.org/officeDocument/2006/relationships/image" Target="../media/image107.png"/><Relationship Id="rId16" Type="http://schemas.openxmlformats.org/officeDocument/2006/relationships/image" Target="../media/image146.png"/><Relationship Id="rId20" Type="http://schemas.openxmlformats.org/officeDocument/2006/relationships/image" Target="../media/image10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60" y="25962"/>
            <a:ext cx="18362432" cy="15645653"/>
            <a:chOff x="0" y="0"/>
            <a:chExt cx="15739979" cy="134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39979" cy="13411200"/>
            </a:xfrm>
            <a:custGeom>
              <a:avLst/>
              <a:gdLst/>
              <a:ahLst/>
              <a:cxnLst/>
              <a:rect l="l" t="t" r="r" b="b"/>
              <a:pathLst>
                <a:path w="15739979" h="13411200">
                  <a:moveTo>
                    <a:pt x="0" y="0"/>
                  </a:moveTo>
                  <a:lnTo>
                    <a:pt x="15739979" y="0"/>
                  </a:lnTo>
                  <a:lnTo>
                    <a:pt x="15739979" y="13411200"/>
                  </a:lnTo>
                  <a:lnTo>
                    <a:pt x="0" y="1341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003" r="-210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1100679">
            <a:off x="15769275" y="320576"/>
            <a:ext cx="2341687" cy="1886122"/>
          </a:xfrm>
          <a:custGeom>
            <a:avLst/>
            <a:gdLst/>
            <a:ahLst/>
            <a:cxnLst/>
            <a:rect l="l" t="t" r="r" b="b"/>
            <a:pathLst>
              <a:path w="2341687" h="1886122">
                <a:moveTo>
                  <a:pt x="0" y="0"/>
                </a:moveTo>
                <a:lnTo>
                  <a:pt x="2341687" y="0"/>
                </a:lnTo>
                <a:lnTo>
                  <a:pt x="2341687" y="1886122"/>
                </a:lnTo>
                <a:lnTo>
                  <a:pt x="0" y="1886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2" b="-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4432" y="860071"/>
            <a:ext cx="9574132" cy="4026642"/>
          </a:xfrm>
          <a:custGeom>
            <a:avLst/>
            <a:gdLst/>
            <a:ahLst/>
            <a:cxnLst/>
            <a:rect l="l" t="t" r="r" b="b"/>
            <a:pathLst>
              <a:path w="7650870" h="4160161">
                <a:moveTo>
                  <a:pt x="0" y="0"/>
                </a:moveTo>
                <a:lnTo>
                  <a:pt x="7650870" y="0"/>
                </a:lnTo>
                <a:lnTo>
                  <a:pt x="7650870" y="4160161"/>
                </a:lnTo>
                <a:lnTo>
                  <a:pt x="0" y="4160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4" r="-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370201" y="1831915"/>
            <a:ext cx="5562505" cy="3024613"/>
          </a:xfrm>
          <a:custGeom>
            <a:avLst/>
            <a:gdLst/>
            <a:ahLst/>
            <a:cxnLst/>
            <a:rect l="l" t="t" r="r" b="b"/>
            <a:pathLst>
              <a:path w="5562505" h="3024613">
                <a:moveTo>
                  <a:pt x="0" y="0"/>
                </a:moveTo>
                <a:lnTo>
                  <a:pt x="5562505" y="0"/>
                </a:lnTo>
                <a:lnTo>
                  <a:pt x="5562505" y="3024612"/>
                </a:lnTo>
                <a:lnTo>
                  <a:pt x="0" y="3024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" r="-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100679">
            <a:off x="465722" y="86903"/>
            <a:ext cx="2341687" cy="1886122"/>
          </a:xfrm>
          <a:custGeom>
            <a:avLst/>
            <a:gdLst/>
            <a:ahLst/>
            <a:cxnLst/>
            <a:rect l="l" t="t" r="r" b="b"/>
            <a:pathLst>
              <a:path w="2341687" h="1886122">
                <a:moveTo>
                  <a:pt x="0" y="0"/>
                </a:moveTo>
                <a:lnTo>
                  <a:pt x="2341687" y="0"/>
                </a:lnTo>
                <a:lnTo>
                  <a:pt x="2341687" y="1886122"/>
                </a:lnTo>
                <a:lnTo>
                  <a:pt x="0" y="1886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2" b="-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85919" y="871730"/>
            <a:ext cx="5562301" cy="3949234"/>
          </a:xfrm>
          <a:custGeom>
            <a:avLst/>
            <a:gdLst/>
            <a:ahLst/>
            <a:cxnLst/>
            <a:rect l="l" t="t" r="r" b="b"/>
            <a:pathLst>
              <a:path w="5562301" h="3949234">
                <a:moveTo>
                  <a:pt x="0" y="0"/>
                </a:moveTo>
                <a:lnTo>
                  <a:pt x="5562301" y="0"/>
                </a:lnTo>
                <a:lnTo>
                  <a:pt x="5562301" y="3949234"/>
                </a:lnTo>
                <a:lnTo>
                  <a:pt x="0" y="394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4" r="-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17479" y="3964638"/>
            <a:ext cx="69936" cy="69936"/>
          </a:xfrm>
          <a:custGeom>
            <a:avLst/>
            <a:gdLst/>
            <a:ahLst/>
            <a:cxnLst/>
            <a:rect l="l" t="t" r="r" b="b"/>
            <a:pathLst>
              <a:path w="69936" h="69936">
                <a:moveTo>
                  <a:pt x="0" y="0"/>
                </a:moveTo>
                <a:lnTo>
                  <a:pt x="69936" y="0"/>
                </a:lnTo>
                <a:lnTo>
                  <a:pt x="69936" y="69936"/>
                </a:lnTo>
                <a:lnTo>
                  <a:pt x="0" y="699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69765" y="3964638"/>
            <a:ext cx="69936" cy="69936"/>
          </a:xfrm>
          <a:custGeom>
            <a:avLst/>
            <a:gdLst/>
            <a:ahLst/>
            <a:cxnLst/>
            <a:rect l="l" t="t" r="r" b="b"/>
            <a:pathLst>
              <a:path w="69936" h="69936">
                <a:moveTo>
                  <a:pt x="0" y="0"/>
                </a:moveTo>
                <a:lnTo>
                  <a:pt x="69936" y="0"/>
                </a:lnTo>
                <a:lnTo>
                  <a:pt x="69936" y="69936"/>
                </a:lnTo>
                <a:lnTo>
                  <a:pt x="0" y="699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66655" y="1374954"/>
            <a:ext cx="377804" cy="377804"/>
          </a:xfrm>
          <a:custGeom>
            <a:avLst/>
            <a:gdLst/>
            <a:ahLst/>
            <a:cxnLst/>
            <a:rect l="l" t="t" r="r" b="b"/>
            <a:pathLst>
              <a:path w="377804" h="377804">
                <a:moveTo>
                  <a:pt x="0" y="0"/>
                </a:moveTo>
                <a:lnTo>
                  <a:pt x="377804" y="0"/>
                </a:lnTo>
                <a:lnTo>
                  <a:pt x="377804" y="377803"/>
                </a:lnTo>
                <a:lnTo>
                  <a:pt x="0" y="3778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711868" y="1719135"/>
            <a:ext cx="377804" cy="377804"/>
          </a:xfrm>
          <a:custGeom>
            <a:avLst/>
            <a:gdLst/>
            <a:ahLst/>
            <a:cxnLst/>
            <a:rect l="l" t="t" r="r" b="b"/>
            <a:pathLst>
              <a:path w="377804" h="377804">
                <a:moveTo>
                  <a:pt x="0" y="0"/>
                </a:moveTo>
                <a:lnTo>
                  <a:pt x="377804" y="0"/>
                </a:lnTo>
                <a:lnTo>
                  <a:pt x="377804" y="377804"/>
                </a:lnTo>
                <a:lnTo>
                  <a:pt x="0" y="3778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305365" y="794905"/>
            <a:ext cx="235060" cy="235060"/>
          </a:xfrm>
          <a:custGeom>
            <a:avLst/>
            <a:gdLst/>
            <a:ahLst/>
            <a:cxnLst/>
            <a:rect l="l" t="t" r="r" b="b"/>
            <a:pathLst>
              <a:path w="235060" h="235060">
                <a:moveTo>
                  <a:pt x="0" y="0"/>
                </a:moveTo>
                <a:lnTo>
                  <a:pt x="235060" y="0"/>
                </a:lnTo>
                <a:lnTo>
                  <a:pt x="235060" y="235059"/>
                </a:lnTo>
                <a:lnTo>
                  <a:pt x="0" y="235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07619" y="1374954"/>
            <a:ext cx="235060" cy="235060"/>
          </a:xfrm>
          <a:custGeom>
            <a:avLst/>
            <a:gdLst/>
            <a:ahLst/>
            <a:cxnLst/>
            <a:rect l="l" t="t" r="r" b="b"/>
            <a:pathLst>
              <a:path w="235060" h="235060">
                <a:moveTo>
                  <a:pt x="0" y="0"/>
                </a:moveTo>
                <a:lnTo>
                  <a:pt x="235059" y="0"/>
                </a:lnTo>
                <a:lnTo>
                  <a:pt x="235059" y="235059"/>
                </a:lnTo>
                <a:lnTo>
                  <a:pt x="0" y="235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74432" y="4805091"/>
            <a:ext cx="18362432" cy="391675"/>
          </a:xfrm>
          <a:custGeom>
            <a:avLst/>
            <a:gdLst/>
            <a:ahLst/>
            <a:cxnLst/>
            <a:rect l="l" t="t" r="r" b="b"/>
            <a:pathLst>
              <a:path w="18244064" h="296027">
                <a:moveTo>
                  <a:pt x="0" y="0"/>
                </a:moveTo>
                <a:lnTo>
                  <a:pt x="18244064" y="0"/>
                </a:lnTo>
                <a:lnTo>
                  <a:pt x="18244064" y="296028"/>
                </a:lnTo>
                <a:lnTo>
                  <a:pt x="0" y="296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0" b="-1934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74432" y="9842630"/>
            <a:ext cx="18362432" cy="3073270"/>
          </a:xfrm>
          <a:custGeom>
            <a:avLst/>
            <a:gdLst/>
            <a:ahLst/>
            <a:cxnLst/>
            <a:rect l="l" t="t" r="r" b="b"/>
            <a:pathLst>
              <a:path w="18288000" h="1843085">
                <a:moveTo>
                  <a:pt x="0" y="0"/>
                </a:moveTo>
                <a:lnTo>
                  <a:pt x="18288000" y="0"/>
                </a:lnTo>
                <a:lnTo>
                  <a:pt x="18288000" y="1843085"/>
                </a:lnTo>
                <a:lnTo>
                  <a:pt x="0" y="1843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6797480" y="8528398"/>
            <a:ext cx="4693040" cy="927293"/>
            <a:chOff x="0" y="0"/>
            <a:chExt cx="5152640" cy="10181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52644" cy="1018159"/>
            </a:xfrm>
            <a:custGeom>
              <a:avLst/>
              <a:gdLst/>
              <a:ahLst/>
              <a:cxnLst/>
              <a:rect l="l" t="t" r="r" b="b"/>
              <a:pathLst>
                <a:path w="5152644" h="1018159">
                  <a:moveTo>
                    <a:pt x="0" y="0"/>
                  </a:moveTo>
                  <a:lnTo>
                    <a:pt x="5152644" y="0"/>
                  </a:lnTo>
                  <a:lnTo>
                    <a:pt x="5152644" y="1018159"/>
                  </a:lnTo>
                  <a:lnTo>
                    <a:pt x="0" y="1018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168" b="-1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711868" y="1810300"/>
            <a:ext cx="5636404" cy="3064795"/>
          </a:xfrm>
          <a:custGeom>
            <a:avLst/>
            <a:gdLst/>
            <a:ahLst/>
            <a:cxnLst/>
            <a:rect l="l" t="t" r="r" b="b"/>
            <a:pathLst>
              <a:path w="5636404" h="3064795">
                <a:moveTo>
                  <a:pt x="0" y="0"/>
                </a:moveTo>
                <a:lnTo>
                  <a:pt x="5636404" y="0"/>
                </a:lnTo>
                <a:lnTo>
                  <a:pt x="5636404" y="3064795"/>
                </a:lnTo>
                <a:lnTo>
                  <a:pt x="0" y="30647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" r="-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413959" y="5584100"/>
            <a:ext cx="1310394" cy="3897083"/>
          </a:xfrm>
          <a:custGeom>
            <a:avLst/>
            <a:gdLst/>
            <a:ahLst/>
            <a:cxnLst/>
            <a:rect l="l" t="t" r="r" b="b"/>
            <a:pathLst>
              <a:path w="1310394" h="3897083">
                <a:moveTo>
                  <a:pt x="0" y="0"/>
                </a:moveTo>
                <a:lnTo>
                  <a:pt x="1310393" y="0"/>
                </a:lnTo>
                <a:lnTo>
                  <a:pt x="1310393" y="3897083"/>
                </a:lnTo>
                <a:lnTo>
                  <a:pt x="0" y="38970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356" r="-3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657736" y="3595316"/>
            <a:ext cx="1517973" cy="2146233"/>
          </a:xfrm>
          <a:custGeom>
            <a:avLst/>
            <a:gdLst/>
            <a:ahLst/>
            <a:cxnLst/>
            <a:rect l="l" t="t" r="r" b="b"/>
            <a:pathLst>
              <a:path w="1517973" h="2146233">
                <a:moveTo>
                  <a:pt x="0" y="0"/>
                </a:moveTo>
                <a:lnTo>
                  <a:pt x="1517973" y="0"/>
                </a:lnTo>
                <a:lnTo>
                  <a:pt x="1517973" y="2146233"/>
                </a:lnTo>
                <a:lnTo>
                  <a:pt x="0" y="21462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342" r="-34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7662147" y="5081685"/>
            <a:ext cx="3008962" cy="2734712"/>
            <a:chOff x="0" y="0"/>
            <a:chExt cx="3271398" cy="29732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71363" cy="2973197"/>
            </a:xfrm>
            <a:custGeom>
              <a:avLst/>
              <a:gdLst/>
              <a:ahLst/>
              <a:cxnLst/>
              <a:rect l="l" t="t" r="r" b="b"/>
              <a:pathLst>
                <a:path w="3271363" h="2973197">
                  <a:moveTo>
                    <a:pt x="0" y="0"/>
                  </a:moveTo>
                  <a:lnTo>
                    <a:pt x="3271363" y="0"/>
                  </a:lnTo>
                  <a:lnTo>
                    <a:pt x="3271363" y="2973197"/>
                  </a:lnTo>
                  <a:lnTo>
                    <a:pt x="0" y="297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t="-5014" r="-1" b="-50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4050589" y="3834677"/>
            <a:ext cx="980013" cy="2232251"/>
          </a:xfrm>
          <a:custGeom>
            <a:avLst/>
            <a:gdLst/>
            <a:ahLst/>
            <a:cxnLst/>
            <a:rect l="l" t="t" r="r" b="b"/>
            <a:pathLst>
              <a:path w="980013" h="2232251">
                <a:moveTo>
                  <a:pt x="0" y="0"/>
                </a:moveTo>
                <a:lnTo>
                  <a:pt x="980013" y="0"/>
                </a:lnTo>
                <a:lnTo>
                  <a:pt x="980013" y="2232251"/>
                </a:lnTo>
                <a:lnTo>
                  <a:pt x="0" y="223225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6364102" y="4128877"/>
            <a:ext cx="1269579" cy="1918474"/>
          </a:xfrm>
          <a:custGeom>
            <a:avLst/>
            <a:gdLst/>
            <a:ahLst/>
            <a:cxnLst/>
            <a:rect l="l" t="t" r="r" b="b"/>
            <a:pathLst>
              <a:path w="1269579" h="1918474">
                <a:moveTo>
                  <a:pt x="0" y="0"/>
                </a:moveTo>
                <a:lnTo>
                  <a:pt x="1269578" y="0"/>
                </a:lnTo>
                <a:lnTo>
                  <a:pt x="1269578" y="1918474"/>
                </a:lnTo>
                <a:lnTo>
                  <a:pt x="0" y="191847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751003" y="5171123"/>
            <a:ext cx="4285714" cy="4242857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6939748" y="1418258"/>
            <a:ext cx="4016299" cy="191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3690" spc="183" dirty="0">
                <a:solidFill>
                  <a:srgbClr val="642C16"/>
                </a:solidFill>
                <a:latin typeface="Sancreek"/>
                <a:ea typeface="Sancreek"/>
                <a:cs typeface="Sancreek"/>
                <a:sym typeface="Sancreek"/>
              </a:rPr>
              <a:t>2024 </a:t>
            </a:r>
          </a:p>
          <a:p>
            <a:pPr algn="ctr">
              <a:lnSpc>
                <a:spcPts val="5166"/>
              </a:lnSpc>
            </a:pPr>
            <a:r>
              <a:rPr lang="en-US" sz="3690" spc="183" dirty="0">
                <a:solidFill>
                  <a:srgbClr val="642C16"/>
                </a:solidFill>
                <a:latin typeface="Sancreek"/>
                <a:ea typeface="Sancreek"/>
                <a:cs typeface="Sancreek"/>
                <a:sym typeface="Sancreek"/>
              </a:rPr>
              <a:t>FALL CONFERENCE &amp; SPA EVENT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433491" y="3314330"/>
            <a:ext cx="4867155" cy="486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8"/>
              </a:lnSpc>
            </a:pPr>
            <a:r>
              <a:rPr lang="en-US" sz="3300" dirty="0">
                <a:solidFill>
                  <a:srgbClr val="D61E2C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Texas Risk Roundup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62004" y="253579"/>
            <a:ext cx="9089559" cy="68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4"/>
              </a:lnSpc>
            </a:pPr>
            <a:r>
              <a:rPr lang="en-US" sz="5743" b="1" spc="-119" dirty="0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WELCOME TO DFW - RIMS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79536" y="6333315"/>
            <a:ext cx="3677701" cy="123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06"/>
              </a:lnSpc>
            </a:pPr>
            <a:r>
              <a:rPr lang="en-US" sz="3075" spc="152" dirty="0">
                <a:solidFill>
                  <a:srgbClr val="642C16"/>
                </a:solidFill>
                <a:latin typeface="Sancreek"/>
                <a:ea typeface="Sancreek"/>
                <a:cs typeface="Sancreek"/>
                <a:sym typeface="Sancreek"/>
              </a:rPr>
              <a:t>FALL CONFERENCE</a:t>
            </a:r>
          </a:p>
          <a:p>
            <a:pPr>
              <a:lnSpc>
                <a:spcPts val="2740"/>
              </a:lnSpc>
            </a:pPr>
            <a:r>
              <a:rPr lang="en-US" sz="1956" spc="96" dirty="0">
                <a:solidFill>
                  <a:srgbClr val="000000"/>
                </a:solidFill>
                <a:latin typeface="Sancreek"/>
                <a:ea typeface="Sancreek"/>
                <a:cs typeface="Sancreek"/>
                <a:sym typeface="Sancreek"/>
              </a:rPr>
              <a:t>SEPTEMBER 19, 2024</a:t>
            </a:r>
          </a:p>
          <a:p>
            <a:pPr>
              <a:lnSpc>
                <a:spcPts val="2740"/>
              </a:lnSpc>
            </a:pPr>
            <a:r>
              <a:rPr lang="en-US" sz="1956" spc="96" dirty="0">
                <a:solidFill>
                  <a:srgbClr val="000000"/>
                </a:solidFill>
                <a:latin typeface="Sancreek"/>
                <a:ea typeface="Sancreek"/>
                <a:cs typeface="Sancreek"/>
                <a:sym typeface="Sancreek"/>
              </a:rPr>
              <a:t>IRVING CONVENTION CENTER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089672" y="6320306"/>
            <a:ext cx="4436328" cy="1269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4"/>
              </a:lnSpc>
            </a:pPr>
            <a:r>
              <a:rPr lang="en-US" sz="3145" spc="155" dirty="0">
                <a:solidFill>
                  <a:srgbClr val="642C16"/>
                </a:solidFill>
                <a:latin typeface="Sancreek"/>
                <a:ea typeface="Sancreek"/>
                <a:cs typeface="Sancreek"/>
                <a:sym typeface="Sancreek"/>
              </a:rPr>
              <a:t>SPA EVENT</a:t>
            </a:r>
          </a:p>
          <a:p>
            <a:pPr>
              <a:lnSpc>
                <a:spcPts val="2802"/>
              </a:lnSpc>
            </a:pPr>
            <a:r>
              <a:rPr lang="en-US" sz="2001" spc="98" dirty="0">
                <a:solidFill>
                  <a:srgbClr val="000000"/>
                </a:solidFill>
                <a:latin typeface="Sancreek"/>
                <a:ea typeface="Sancreek"/>
                <a:cs typeface="Sancreek"/>
                <a:sym typeface="Sancreek"/>
              </a:rPr>
              <a:t>SEPTEMBER 20, 2024</a:t>
            </a:r>
          </a:p>
          <a:p>
            <a:pPr>
              <a:lnSpc>
                <a:spcPts val="2802"/>
              </a:lnSpc>
            </a:pPr>
            <a:r>
              <a:rPr lang="en-US" sz="2001" spc="98" dirty="0">
                <a:solidFill>
                  <a:srgbClr val="000000"/>
                </a:solidFill>
                <a:latin typeface="Sancreek"/>
                <a:ea typeface="Sancreek"/>
                <a:cs typeface="Sancreek"/>
                <a:sym typeface="Sancreek"/>
              </a:rPr>
              <a:t>RELACHE SPA AT GAYLORD TEXAN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46655" y="7848789"/>
            <a:ext cx="3920255" cy="53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4"/>
              </a:lnSpc>
            </a:pPr>
            <a:r>
              <a:rPr lang="en-US" sz="2895" spc="144" dirty="0">
                <a:solidFill>
                  <a:srgbClr val="5F2E15"/>
                </a:solidFill>
                <a:latin typeface="Sancreek"/>
                <a:ea typeface="Sancreek"/>
                <a:cs typeface="Sancreek"/>
                <a:sym typeface="Sancreek"/>
              </a:rPr>
              <a:t>TITLE SPONSOR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1944194" y="3195516"/>
            <a:ext cx="10531788" cy="3977564"/>
          </a:xfrm>
          <a:custGeom>
            <a:avLst/>
            <a:gdLst/>
            <a:ahLst/>
            <a:cxnLst/>
            <a:rect l="l" t="t" r="r" b="b"/>
            <a:pathLst>
              <a:path w="10531788" h="3977564">
                <a:moveTo>
                  <a:pt x="10531788" y="0"/>
                </a:moveTo>
                <a:lnTo>
                  <a:pt x="0" y="0"/>
                </a:lnTo>
                <a:lnTo>
                  <a:pt x="0" y="3977564"/>
                </a:lnTo>
                <a:lnTo>
                  <a:pt x="10531788" y="3977564"/>
                </a:lnTo>
                <a:lnTo>
                  <a:pt x="105317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2" b="-1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589479" flipV="1">
            <a:off x="16429884" y="-1694127"/>
            <a:ext cx="1891980" cy="3868361"/>
          </a:xfrm>
          <a:custGeom>
            <a:avLst/>
            <a:gdLst/>
            <a:ahLst/>
            <a:cxnLst/>
            <a:rect l="l" t="t" r="r" b="b"/>
            <a:pathLst>
              <a:path w="1891980" h="3868361">
                <a:moveTo>
                  <a:pt x="0" y="3868361"/>
                </a:moveTo>
                <a:lnTo>
                  <a:pt x="1891980" y="3868361"/>
                </a:lnTo>
                <a:lnTo>
                  <a:pt x="1891980" y="0"/>
                </a:lnTo>
                <a:lnTo>
                  <a:pt x="0" y="0"/>
                </a:lnTo>
                <a:lnTo>
                  <a:pt x="0" y="386836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7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778991" y="2254446"/>
            <a:ext cx="1918407" cy="1831046"/>
            <a:chOff x="0" y="0"/>
            <a:chExt cx="2501035" cy="2387142"/>
          </a:xfrm>
        </p:grpSpPr>
        <p:sp>
          <p:nvSpPr>
            <p:cNvPr id="5" name="Freeform 5"/>
            <p:cNvSpPr/>
            <p:nvPr/>
          </p:nvSpPr>
          <p:spPr>
            <a:xfrm>
              <a:off x="-127" y="0"/>
              <a:ext cx="2501011" cy="2386965"/>
            </a:xfrm>
            <a:custGeom>
              <a:avLst/>
              <a:gdLst/>
              <a:ahLst/>
              <a:cxnLst/>
              <a:rect l="l" t="t" r="r" b="b"/>
              <a:pathLst>
                <a:path w="2501011" h="2386965">
                  <a:moveTo>
                    <a:pt x="1250696" y="1905"/>
                  </a:moveTo>
                  <a:cubicBezTo>
                    <a:pt x="823595" y="0"/>
                    <a:pt x="428244" y="226695"/>
                    <a:pt x="214122" y="596138"/>
                  </a:cubicBezTo>
                  <a:cubicBezTo>
                    <a:pt x="0" y="965581"/>
                    <a:pt x="127" y="1421384"/>
                    <a:pt x="214122" y="1790827"/>
                  </a:cubicBezTo>
                  <a:cubicBezTo>
                    <a:pt x="428117" y="2160270"/>
                    <a:pt x="823595" y="2386965"/>
                    <a:pt x="1250569" y="2385060"/>
                  </a:cubicBezTo>
                  <a:cubicBezTo>
                    <a:pt x="1677543" y="2386965"/>
                    <a:pt x="2073021" y="2160270"/>
                    <a:pt x="2287016" y="1790827"/>
                  </a:cubicBezTo>
                  <a:cubicBezTo>
                    <a:pt x="2501011" y="1421384"/>
                    <a:pt x="2501011" y="965581"/>
                    <a:pt x="2287016" y="596138"/>
                  </a:cubicBezTo>
                  <a:cubicBezTo>
                    <a:pt x="2073021" y="226695"/>
                    <a:pt x="1677670" y="0"/>
                    <a:pt x="1250696" y="1905"/>
                  </a:cubicBezTo>
                  <a:close/>
                </a:path>
              </a:pathLst>
            </a:custGeom>
            <a:blipFill>
              <a:blip r:embed="rId6"/>
              <a:stretch>
                <a:fillRect l="-24711" t="-79" r="-24719" b="-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07165" y="2238929"/>
            <a:ext cx="1862059" cy="1862055"/>
            <a:chOff x="0" y="0"/>
            <a:chExt cx="2427573" cy="24275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7478" cy="2427605"/>
            </a:xfrm>
            <a:custGeom>
              <a:avLst/>
              <a:gdLst/>
              <a:ahLst/>
              <a:cxnLst/>
              <a:rect l="l" t="t" r="r" b="b"/>
              <a:pathLst>
                <a:path w="2427478" h="2427605">
                  <a:moveTo>
                    <a:pt x="1213739" y="2427605"/>
                  </a:moveTo>
                  <a:cubicBezTo>
                    <a:pt x="544449" y="2427605"/>
                    <a:pt x="0" y="1883029"/>
                    <a:pt x="0" y="1213739"/>
                  </a:cubicBezTo>
                  <a:cubicBezTo>
                    <a:pt x="0" y="544449"/>
                    <a:pt x="544449" y="0"/>
                    <a:pt x="1213739" y="0"/>
                  </a:cubicBezTo>
                  <a:cubicBezTo>
                    <a:pt x="1883029" y="0"/>
                    <a:pt x="2427478" y="544576"/>
                    <a:pt x="2427478" y="1213739"/>
                  </a:cubicBezTo>
                  <a:cubicBezTo>
                    <a:pt x="2427478" y="1882902"/>
                    <a:pt x="1883029" y="2427478"/>
                    <a:pt x="1213739" y="2427478"/>
                  </a:cubicBezTo>
                  <a:close/>
                  <a:moveTo>
                    <a:pt x="1213739" y="44196"/>
                  </a:moveTo>
                  <a:cubicBezTo>
                    <a:pt x="568960" y="44196"/>
                    <a:pt x="44196" y="568960"/>
                    <a:pt x="44196" y="1213739"/>
                  </a:cubicBezTo>
                  <a:cubicBezTo>
                    <a:pt x="44196" y="1858518"/>
                    <a:pt x="568833" y="2383282"/>
                    <a:pt x="1213739" y="2383282"/>
                  </a:cubicBezTo>
                  <a:cubicBezTo>
                    <a:pt x="1858645" y="2383282"/>
                    <a:pt x="2383282" y="1858645"/>
                    <a:pt x="2383282" y="1213739"/>
                  </a:cubicBezTo>
                  <a:cubicBezTo>
                    <a:pt x="2383282" y="568833"/>
                    <a:pt x="1858645" y="44196"/>
                    <a:pt x="1213739" y="44196"/>
                  </a:cubicBezTo>
                  <a:close/>
                </a:path>
              </a:pathLst>
            </a:custGeom>
            <a:solidFill>
              <a:srgbClr val="5B4F4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16317" y="237572"/>
            <a:ext cx="1788329" cy="1706892"/>
            <a:chOff x="0" y="0"/>
            <a:chExt cx="2331451" cy="22252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31466" cy="2225294"/>
            </a:xfrm>
            <a:custGeom>
              <a:avLst/>
              <a:gdLst/>
              <a:ahLst/>
              <a:cxnLst/>
              <a:rect l="l" t="t" r="r" b="b"/>
              <a:pathLst>
                <a:path w="2331466" h="2225294">
                  <a:moveTo>
                    <a:pt x="1165733" y="1778"/>
                  </a:moveTo>
                  <a:cubicBezTo>
                    <a:pt x="767715" y="0"/>
                    <a:pt x="399034" y="211328"/>
                    <a:pt x="199517" y="555752"/>
                  </a:cubicBezTo>
                  <a:cubicBezTo>
                    <a:pt x="0" y="900176"/>
                    <a:pt x="0" y="1325118"/>
                    <a:pt x="199517" y="1669542"/>
                  </a:cubicBezTo>
                  <a:cubicBezTo>
                    <a:pt x="399034" y="2013966"/>
                    <a:pt x="767588" y="2225294"/>
                    <a:pt x="1165733" y="2223516"/>
                  </a:cubicBezTo>
                  <a:cubicBezTo>
                    <a:pt x="1563751" y="2225294"/>
                    <a:pt x="1932432" y="2013966"/>
                    <a:pt x="2131949" y="1669542"/>
                  </a:cubicBezTo>
                  <a:cubicBezTo>
                    <a:pt x="2331466" y="1325118"/>
                    <a:pt x="2331466" y="900176"/>
                    <a:pt x="2131949" y="555752"/>
                  </a:cubicBezTo>
                  <a:cubicBezTo>
                    <a:pt x="1932432" y="211328"/>
                    <a:pt x="1563751" y="0"/>
                    <a:pt x="1165733" y="1778"/>
                  </a:cubicBezTo>
                  <a:close/>
                </a:path>
              </a:pathLst>
            </a:custGeom>
            <a:blipFill>
              <a:blip r:embed="rId7"/>
              <a:stretch>
                <a:fillRect l="-24686" t="-79" r="-24685" b="-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848307" y="223107"/>
            <a:ext cx="1730076" cy="1730072"/>
            <a:chOff x="0" y="0"/>
            <a:chExt cx="2262971" cy="22629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62886" cy="2263013"/>
            </a:xfrm>
            <a:custGeom>
              <a:avLst/>
              <a:gdLst/>
              <a:ahLst/>
              <a:cxnLst/>
              <a:rect l="l" t="t" r="r" b="b"/>
              <a:pathLst>
                <a:path w="2262886" h="2263013">
                  <a:moveTo>
                    <a:pt x="1131443" y="2263013"/>
                  </a:moveTo>
                  <a:cubicBezTo>
                    <a:pt x="507619" y="2263013"/>
                    <a:pt x="0" y="1755394"/>
                    <a:pt x="0" y="1131443"/>
                  </a:cubicBezTo>
                  <a:cubicBezTo>
                    <a:pt x="0" y="507492"/>
                    <a:pt x="507619" y="0"/>
                    <a:pt x="1131443" y="0"/>
                  </a:cubicBezTo>
                  <a:cubicBezTo>
                    <a:pt x="1755267" y="0"/>
                    <a:pt x="2262886" y="507619"/>
                    <a:pt x="2262886" y="1131443"/>
                  </a:cubicBezTo>
                  <a:cubicBezTo>
                    <a:pt x="2262886" y="1755267"/>
                    <a:pt x="1755267" y="2262886"/>
                    <a:pt x="1131443" y="2262886"/>
                  </a:cubicBezTo>
                  <a:close/>
                  <a:moveTo>
                    <a:pt x="1131443" y="41148"/>
                  </a:moveTo>
                  <a:cubicBezTo>
                    <a:pt x="530352" y="41275"/>
                    <a:pt x="41275" y="530352"/>
                    <a:pt x="41275" y="1131443"/>
                  </a:cubicBezTo>
                  <a:cubicBezTo>
                    <a:pt x="41275" y="1732534"/>
                    <a:pt x="530352" y="2221611"/>
                    <a:pt x="1131570" y="2221611"/>
                  </a:cubicBezTo>
                  <a:cubicBezTo>
                    <a:pt x="1732788" y="2221611"/>
                    <a:pt x="2221865" y="1732534"/>
                    <a:pt x="2221865" y="1131443"/>
                  </a:cubicBezTo>
                  <a:cubicBezTo>
                    <a:pt x="2221865" y="530352"/>
                    <a:pt x="1732661" y="41275"/>
                    <a:pt x="1131443" y="41275"/>
                  </a:cubicBezTo>
                  <a:close/>
                </a:path>
              </a:pathLst>
            </a:custGeom>
            <a:solidFill>
              <a:srgbClr val="5B4F4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041902" y="4406406"/>
            <a:ext cx="2355491" cy="2248226"/>
            <a:chOff x="0" y="0"/>
            <a:chExt cx="3070862" cy="29310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0860" cy="2931033"/>
            </a:xfrm>
            <a:custGeom>
              <a:avLst/>
              <a:gdLst/>
              <a:ahLst/>
              <a:cxnLst/>
              <a:rect l="l" t="t" r="r" b="b"/>
              <a:pathLst>
                <a:path w="3070860" h="2931033">
                  <a:moveTo>
                    <a:pt x="1535430" y="2286"/>
                  </a:moveTo>
                  <a:cubicBezTo>
                    <a:pt x="1011174" y="0"/>
                    <a:pt x="525653" y="278384"/>
                    <a:pt x="262890" y="732028"/>
                  </a:cubicBezTo>
                  <a:cubicBezTo>
                    <a:pt x="127" y="1185672"/>
                    <a:pt x="0" y="1745361"/>
                    <a:pt x="262890" y="2199005"/>
                  </a:cubicBezTo>
                  <a:cubicBezTo>
                    <a:pt x="525780" y="2652649"/>
                    <a:pt x="1011174" y="2931033"/>
                    <a:pt x="1535430" y="2928747"/>
                  </a:cubicBezTo>
                  <a:cubicBezTo>
                    <a:pt x="2059686" y="2931033"/>
                    <a:pt x="2545207" y="2652776"/>
                    <a:pt x="2807970" y="2199005"/>
                  </a:cubicBezTo>
                  <a:cubicBezTo>
                    <a:pt x="3070733" y="1745234"/>
                    <a:pt x="3070860" y="1185672"/>
                    <a:pt x="2807970" y="732028"/>
                  </a:cubicBezTo>
                  <a:cubicBezTo>
                    <a:pt x="2545080" y="278384"/>
                    <a:pt x="2059686" y="0"/>
                    <a:pt x="1535430" y="2286"/>
                  </a:cubicBezTo>
                  <a:close/>
                </a:path>
              </a:pathLst>
            </a:custGeom>
            <a:blipFill>
              <a:blip r:embed="rId8"/>
              <a:stretch>
                <a:fillRect l="-24824" t="-77" r="-24824" b="-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76495" y="4387354"/>
            <a:ext cx="2286304" cy="2286299"/>
            <a:chOff x="0" y="0"/>
            <a:chExt cx="2980663" cy="29806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80690" cy="2980690"/>
            </a:xfrm>
            <a:custGeom>
              <a:avLst/>
              <a:gdLst/>
              <a:ahLst/>
              <a:cxnLst/>
              <a:rect l="l" t="t" r="r" b="b"/>
              <a:pathLst>
                <a:path w="2980690" h="2980690">
                  <a:moveTo>
                    <a:pt x="1490345" y="2980690"/>
                  </a:moveTo>
                  <a:cubicBezTo>
                    <a:pt x="668528" y="2980690"/>
                    <a:pt x="0" y="2312162"/>
                    <a:pt x="0" y="1490345"/>
                  </a:cubicBezTo>
                  <a:cubicBezTo>
                    <a:pt x="0" y="668528"/>
                    <a:pt x="668528" y="0"/>
                    <a:pt x="1490345" y="0"/>
                  </a:cubicBezTo>
                  <a:cubicBezTo>
                    <a:pt x="2312162" y="0"/>
                    <a:pt x="2980690" y="668528"/>
                    <a:pt x="2980690" y="1490345"/>
                  </a:cubicBezTo>
                  <a:cubicBezTo>
                    <a:pt x="2980690" y="2312162"/>
                    <a:pt x="2312162" y="2980690"/>
                    <a:pt x="1490345" y="2980690"/>
                  </a:cubicBezTo>
                  <a:close/>
                  <a:moveTo>
                    <a:pt x="1490345" y="54356"/>
                  </a:moveTo>
                  <a:cubicBezTo>
                    <a:pt x="698500" y="54356"/>
                    <a:pt x="54356" y="698500"/>
                    <a:pt x="54356" y="1490345"/>
                  </a:cubicBezTo>
                  <a:cubicBezTo>
                    <a:pt x="54356" y="2282190"/>
                    <a:pt x="698500" y="2926334"/>
                    <a:pt x="1490345" y="2926334"/>
                  </a:cubicBezTo>
                  <a:cubicBezTo>
                    <a:pt x="2282190" y="2926334"/>
                    <a:pt x="2926334" y="2282190"/>
                    <a:pt x="2926334" y="1490345"/>
                  </a:cubicBezTo>
                  <a:cubicBezTo>
                    <a:pt x="2926334" y="698500"/>
                    <a:pt x="2282190" y="54356"/>
                    <a:pt x="1490345" y="54356"/>
                  </a:cubicBezTo>
                  <a:close/>
                </a:path>
              </a:pathLst>
            </a:custGeom>
            <a:solidFill>
              <a:srgbClr val="5B4F4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-2589479" flipH="1">
            <a:off x="13560318" y="6679455"/>
            <a:ext cx="1891980" cy="3868361"/>
          </a:xfrm>
          <a:custGeom>
            <a:avLst/>
            <a:gdLst/>
            <a:ahLst/>
            <a:cxnLst/>
            <a:rect l="l" t="t" r="r" b="b"/>
            <a:pathLst>
              <a:path w="1891980" h="3868361">
                <a:moveTo>
                  <a:pt x="1891979" y="0"/>
                </a:moveTo>
                <a:lnTo>
                  <a:pt x="0" y="0"/>
                </a:lnTo>
                <a:lnTo>
                  <a:pt x="0" y="3868360"/>
                </a:lnTo>
                <a:lnTo>
                  <a:pt x="1891979" y="3868360"/>
                </a:lnTo>
                <a:lnTo>
                  <a:pt x="18919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" r="-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589479" flipH="1">
            <a:off x="3118810" y="6478152"/>
            <a:ext cx="2531928" cy="5176804"/>
          </a:xfrm>
          <a:custGeom>
            <a:avLst/>
            <a:gdLst/>
            <a:ahLst/>
            <a:cxnLst/>
            <a:rect l="l" t="t" r="r" b="b"/>
            <a:pathLst>
              <a:path w="2531928" h="5176804">
                <a:moveTo>
                  <a:pt x="2531928" y="0"/>
                </a:moveTo>
                <a:lnTo>
                  <a:pt x="0" y="0"/>
                </a:lnTo>
                <a:lnTo>
                  <a:pt x="0" y="5176804"/>
                </a:lnTo>
                <a:lnTo>
                  <a:pt x="2531928" y="5176804"/>
                </a:lnTo>
                <a:lnTo>
                  <a:pt x="25319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" r="-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69477" y="8692069"/>
            <a:ext cx="7949046" cy="1583867"/>
          </a:xfrm>
          <a:custGeom>
            <a:avLst/>
            <a:gdLst/>
            <a:ahLst/>
            <a:cxnLst/>
            <a:rect l="l" t="t" r="r" b="b"/>
            <a:pathLst>
              <a:path w="7949046" h="1583867">
                <a:moveTo>
                  <a:pt x="0" y="0"/>
                </a:moveTo>
                <a:lnTo>
                  <a:pt x="7949046" y="0"/>
                </a:lnTo>
                <a:lnTo>
                  <a:pt x="7949046" y="1583867"/>
                </a:lnTo>
                <a:lnTo>
                  <a:pt x="0" y="15838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826" y="9811337"/>
            <a:ext cx="15574820" cy="1569648"/>
          </a:xfrm>
          <a:custGeom>
            <a:avLst/>
            <a:gdLst/>
            <a:ahLst/>
            <a:cxnLst/>
            <a:rect l="l" t="t" r="r" b="b"/>
            <a:pathLst>
              <a:path w="15574820" h="1569648">
                <a:moveTo>
                  <a:pt x="0" y="0"/>
                </a:moveTo>
                <a:lnTo>
                  <a:pt x="15574820" y="0"/>
                </a:lnTo>
                <a:lnTo>
                  <a:pt x="15574820" y="1569648"/>
                </a:lnTo>
                <a:lnTo>
                  <a:pt x="0" y="15696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795399" y="8483039"/>
            <a:ext cx="3002890" cy="1000964"/>
            <a:chOff x="0" y="0"/>
            <a:chExt cx="2844239" cy="9480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44292" cy="948055"/>
            </a:xfrm>
            <a:custGeom>
              <a:avLst/>
              <a:gdLst/>
              <a:ahLst/>
              <a:cxnLst/>
              <a:rect l="l" t="t" r="r" b="b"/>
              <a:pathLst>
                <a:path w="2844292" h="948055">
                  <a:moveTo>
                    <a:pt x="0" y="0"/>
                  </a:moveTo>
                  <a:lnTo>
                    <a:pt x="2844292" y="0"/>
                  </a:lnTo>
                  <a:lnTo>
                    <a:pt x="2844292" y="948055"/>
                  </a:lnTo>
                  <a:lnTo>
                    <a:pt x="0" y="948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1" b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980175" y="7866491"/>
            <a:ext cx="3106505" cy="48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 u="sng">
                <a:solidFill>
                  <a:srgbClr val="F1500C"/>
                </a:solidFill>
                <a:latin typeface="Grand Hotel"/>
                <a:ea typeface="Grand Hotel"/>
                <a:cs typeface="Grand Hotel"/>
                <a:sym typeface="Grand Hotel"/>
              </a:rPr>
              <a:t>Food &amp; Snack Sponsor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980175" y="8299183"/>
            <a:ext cx="3485452" cy="1497115"/>
            <a:chOff x="0" y="0"/>
            <a:chExt cx="3193989" cy="137192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193935" cy="1371981"/>
            </a:xfrm>
            <a:custGeom>
              <a:avLst/>
              <a:gdLst/>
              <a:ahLst/>
              <a:cxnLst/>
              <a:rect l="l" t="t" r="r" b="b"/>
              <a:pathLst>
                <a:path w="3193935" h="1371981">
                  <a:moveTo>
                    <a:pt x="0" y="0"/>
                  </a:moveTo>
                  <a:lnTo>
                    <a:pt x="3193935" y="0"/>
                  </a:lnTo>
                  <a:lnTo>
                    <a:pt x="3193935" y="1371981"/>
                  </a:lnTo>
                  <a:lnTo>
                    <a:pt x="0" y="137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66403" r="-1" b="-663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76266" y="8416896"/>
            <a:ext cx="3530899" cy="1299321"/>
            <a:chOff x="0" y="0"/>
            <a:chExt cx="3545865" cy="108178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545840" cy="1081786"/>
            </a:xfrm>
            <a:custGeom>
              <a:avLst/>
              <a:gdLst/>
              <a:ahLst/>
              <a:cxnLst/>
              <a:rect l="l" t="t" r="r" b="b"/>
              <a:pathLst>
                <a:path w="3545840" h="1081786">
                  <a:moveTo>
                    <a:pt x="0" y="0"/>
                  </a:moveTo>
                  <a:lnTo>
                    <a:pt x="3545840" y="0"/>
                  </a:lnTo>
                  <a:lnTo>
                    <a:pt x="3545840" y="1081786"/>
                  </a:lnTo>
                  <a:lnTo>
                    <a:pt x="0" y="1081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847" r="-8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487184" y="5709061"/>
            <a:ext cx="6005277" cy="1040727"/>
            <a:chOff x="0" y="0"/>
            <a:chExt cx="6337632" cy="109832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37681" cy="1098296"/>
            </a:xfrm>
            <a:custGeom>
              <a:avLst/>
              <a:gdLst/>
              <a:ahLst/>
              <a:cxnLst/>
              <a:rect l="l" t="t" r="r" b="b"/>
              <a:pathLst>
                <a:path w="6337681" h="1098296">
                  <a:moveTo>
                    <a:pt x="0" y="0"/>
                  </a:moveTo>
                  <a:lnTo>
                    <a:pt x="6337681" y="0"/>
                  </a:lnTo>
                  <a:lnTo>
                    <a:pt x="6337681" y="1098296"/>
                  </a:lnTo>
                  <a:lnTo>
                    <a:pt x="0" y="1098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176" b="-1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84280" y="223107"/>
            <a:ext cx="2627081" cy="2627081"/>
            <a:chOff x="0" y="0"/>
            <a:chExt cx="2201747" cy="220174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01799" cy="2201799"/>
            </a:xfrm>
            <a:custGeom>
              <a:avLst/>
              <a:gdLst/>
              <a:ahLst/>
              <a:cxnLst/>
              <a:rect l="l" t="t" r="r" b="b"/>
              <a:pathLst>
                <a:path w="2201799" h="2201799">
                  <a:moveTo>
                    <a:pt x="0" y="0"/>
                  </a:moveTo>
                  <a:lnTo>
                    <a:pt x="2201799" y="0"/>
                  </a:lnTo>
                  <a:lnTo>
                    <a:pt x="2201799" y="2201799"/>
                  </a:lnTo>
                  <a:lnTo>
                    <a:pt x="0" y="2201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r="2" b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reeform 31"/>
          <p:cNvSpPr/>
          <p:nvPr/>
        </p:nvSpPr>
        <p:spPr>
          <a:xfrm>
            <a:off x="14757500" y="5696537"/>
            <a:ext cx="3523765" cy="4114800"/>
          </a:xfrm>
          <a:custGeom>
            <a:avLst/>
            <a:gdLst/>
            <a:ahLst/>
            <a:cxnLst/>
            <a:rect l="l" t="t" r="r" b="b"/>
            <a:pathLst>
              <a:path w="3523765" h="4114800">
                <a:moveTo>
                  <a:pt x="0" y="0"/>
                </a:moveTo>
                <a:lnTo>
                  <a:pt x="3523765" y="0"/>
                </a:lnTo>
                <a:lnTo>
                  <a:pt x="3523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797842" y="7866491"/>
            <a:ext cx="2276749" cy="48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</a:pPr>
            <a:r>
              <a:rPr lang="en-US" sz="2880" u="sng" dirty="0">
                <a:solidFill>
                  <a:srgbClr val="F1500C"/>
                </a:solidFill>
                <a:latin typeface="Grand Hotel"/>
                <a:ea typeface="Grand Hotel"/>
                <a:cs typeface="Grand Hotel"/>
                <a:sym typeface="Grand Hotel"/>
              </a:rPr>
              <a:t>Beverage Sponsor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847978" y="7866896"/>
            <a:ext cx="2181154" cy="48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6"/>
              </a:lnSpc>
            </a:pPr>
            <a:r>
              <a:rPr lang="en-US" sz="2861" u="sng" dirty="0">
                <a:solidFill>
                  <a:srgbClr val="F1500C"/>
                </a:solidFill>
                <a:latin typeface="Grand Hotel"/>
                <a:ea typeface="Grand Hotel"/>
                <a:cs typeface="Grand Hotel"/>
                <a:sym typeface="Grand Hotel"/>
              </a:rPr>
              <a:t>Raffle Sponsor</a:t>
            </a:r>
          </a:p>
        </p:txBody>
      </p:sp>
      <p:sp>
        <p:nvSpPr>
          <p:cNvPr id="34" name="Freeform 34"/>
          <p:cNvSpPr/>
          <p:nvPr/>
        </p:nvSpPr>
        <p:spPr>
          <a:xfrm flipH="1">
            <a:off x="9144000" y="5996016"/>
            <a:ext cx="2432761" cy="4974046"/>
          </a:xfrm>
          <a:custGeom>
            <a:avLst/>
            <a:gdLst/>
            <a:ahLst/>
            <a:cxnLst/>
            <a:rect l="l" t="t" r="r" b="b"/>
            <a:pathLst>
              <a:path w="2432761" h="4974046">
                <a:moveTo>
                  <a:pt x="2432761" y="0"/>
                </a:moveTo>
                <a:lnTo>
                  <a:pt x="0" y="0"/>
                </a:lnTo>
                <a:lnTo>
                  <a:pt x="0" y="4974046"/>
                </a:lnTo>
                <a:lnTo>
                  <a:pt x="2432761" y="4974046"/>
                </a:lnTo>
                <a:lnTo>
                  <a:pt x="24327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2" b="-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4105790" y="3384101"/>
            <a:ext cx="6983719" cy="902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3"/>
              </a:lnSpc>
            </a:pPr>
            <a:r>
              <a:rPr lang="en-US" sz="6263" dirty="0">
                <a:solidFill>
                  <a:srgbClr val="5B4F47"/>
                </a:solidFill>
                <a:latin typeface="The Seasons"/>
                <a:ea typeface="The Seasons"/>
                <a:cs typeface="The Seasons"/>
                <a:sym typeface="The Seasons"/>
              </a:rPr>
              <a:t>Unwind &amp; Connect</a:t>
            </a:r>
          </a:p>
        </p:txBody>
      </p:sp>
      <p:sp>
        <p:nvSpPr>
          <p:cNvPr id="36" name="Freeform 36"/>
          <p:cNvSpPr/>
          <p:nvPr/>
        </p:nvSpPr>
        <p:spPr>
          <a:xfrm rot="-2589479" flipH="1">
            <a:off x="10684365" y="261786"/>
            <a:ext cx="2531928" cy="5176804"/>
          </a:xfrm>
          <a:custGeom>
            <a:avLst/>
            <a:gdLst/>
            <a:ahLst/>
            <a:cxnLst/>
            <a:rect l="l" t="t" r="r" b="b"/>
            <a:pathLst>
              <a:path w="2531928" h="5176804">
                <a:moveTo>
                  <a:pt x="2531928" y="0"/>
                </a:moveTo>
                <a:lnTo>
                  <a:pt x="0" y="0"/>
                </a:lnTo>
                <a:lnTo>
                  <a:pt x="0" y="5176804"/>
                </a:lnTo>
                <a:lnTo>
                  <a:pt x="2531928" y="5176804"/>
                </a:lnTo>
                <a:lnTo>
                  <a:pt x="25319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" r="-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1852770" flipH="1">
            <a:off x="899763" y="3205427"/>
            <a:ext cx="2531928" cy="5176804"/>
          </a:xfrm>
          <a:custGeom>
            <a:avLst/>
            <a:gdLst/>
            <a:ahLst/>
            <a:cxnLst/>
            <a:rect l="l" t="t" r="r" b="b"/>
            <a:pathLst>
              <a:path w="2531928" h="5176804">
                <a:moveTo>
                  <a:pt x="2531928" y="0"/>
                </a:moveTo>
                <a:lnTo>
                  <a:pt x="0" y="0"/>
                </a:lnTo>
                <a:lnTo>
                  <a:pt x="0" y="5176804"/>
                </a:lnTo>
                <a:lnTo>
                  <a:pt x="2531928" y="5176804"/>
                </a:lnTo>
                <a:lnTo>
                  <a:pt x="25319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" r="-8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014337" y="-1"/>
            <a:ext cx="11084976" cy="11427811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4201039" y="248929"/>
            <a:ext cx="7174433" cy="795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</a:pPr>
            <a:r>
              <a:rPr lang="en-US" sz="4842" b="1" dirty="0">
                <a:solidFill>
                  <a:srgbClr val="019285"/>
                </a:solidFill>
                <a:latin typeface="Arimo Bold"/>
                <a:ea typeface="Arimo Bold"/>
                <a:cs typeface="Arimo Bold"/>
                <a:sym typeface="Arimo Bold"/>
              </a:rPr>
              <a:t>DFW RIMS SPA EVENT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690534" y="1226513"/>
            <a:ext cx="4034981" cy="2660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43383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Relâche</a:t>
            </a:r>
            <a:r>
              <a:rPr lang="en-US" sz="2499" dirty="0">
                <a:solidFill>
                  <a:srgbClr val="43383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Spa </a:t>
            </a: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43383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Gaylord Texan</a:t>
            </a: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43383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September 20, 2024</a:t>
            </a: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43383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9:00AM - 4:00PM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43383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43383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5671044" y="4434656"/>
            <a:ext cx="4442531" cy="666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4"/>
              </a:lnSpc>
            </a:pPr>
            <a:r>
              <a:rPr lang="en-US" sz="4038" b="1" dirty="0">
                <a:solidFill>
                  <a:srgbClr val="019285"/>
                </a:solidFill>
                <a:latin typeface="Arimo Bold"/>
                <a:ea typeface="Arimo Bold"/>
                <a:cs typeface="Arimo Bold"/>
                <a:sym typeface="Arimo Bold"/>
              </a:rPr>
              <a:t>TITLE SPONSOR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15" y="9978599"/>
            <a:ext cx="18288000" cy="1926418"/>
          </a:xfrm>
          <a:custGeom>
            <a:avLst/>
            <a:gdLst/>
            <a:ahLst/>
            <a:cxnLst/>
            <a:rect l="l" t="t" r="r" b="b"/>
            <a:pathLst>
              <a:path w="18288000" h="1926418">
                <a:moveTo>
                  <a:pt x="0" y="0"/>
                </a:moveTo>
                <a:lnTo>
                  <a:pt x="18288000" y="0"/>
                </a:lnTo>
                <a:lnTo>
                  <a:pt x="18288000" y="1926418"/>
                </a:lnTo>
                <a:lnTo>
                  <a:pt x="0" y="1926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311759" y="4995410"/>
            <a:ext cx="1265213" cy="1596571"/>
            <a:chOff x="0" y="0"/>
            <a:chExt cx="1470991" cy="18562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1041" cy="1856232"/>
            </a:xfrm>
            <a:custGeom>
              <a:avLst/>
              <a:gdLst/>
              <a:ahLst/>
              <a:cxnLst/>
              <a:rect l="l" t="t" r="r" b="b"/>
              <a:pathLst>
                <a:path w="1471041" h="1856232">
                  <a:moveTo>
                    <a:pt x="0" y="0"/>
                  </a:moveTo>
                  <a:lnTo>
                    <a:pt x="1471041" y="0"/>
                  </a:lnTo>
                  <a:lnTo>
                    <a:pt x="1471041" y="1856232"/>
                  </a:lnTo>
                  <a:lnTo>
                    <a:pt x="0" y="1856232"/>
                  </a:lnTo>
                  <a:close/>
                </a:path>
              </a:pathLst>
            </a:custGeom>
            <a:blipFill>
              <a:blip r:embed="rId4"/>
              <a:stretch>
                <a:fillRect t="-1102" r="3" b="-11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5532" y="7750088"/>
            <a:ext cx="2049462" cy="2049462"/>
            <a:chOff x="0" y="0"/>
            <a:chExt cx="2412080" cy="2412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2111" cy="2412111"/>
            </a:xfrm>
            <a:custGeom>
              <a:avLst/>
              <a:gdLst/>
              <a:ahLst/>
              <a:cxnLst/>
              <a:rect l="l" t="t" r="r" b="b"/>
              <a:pathLst>
                <a:path w="2412111" h="2412111">
                  <a:moveTo>
                    <a:pt x="0" y="0"/>
                  </a:moveTo>
                  <a:lnTo>
                    <a:pt x="2412111" y="0"/>
                  </a:lnTo>
                  <a:lnTo>
                    <a:pt x="2412111" y="2412111"/>
                  </a:lnTo>
                  <a:lnTo>
                    <a:pt x="0" y="2412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3316730" y="2309004"/>
            <a:ext cx="1260242" cy="1787252"/>
          </a:xfrm>
          <a:custGeom>
            <a:avLst/>
            <a:gdLst/>
            <a:ahLst/>
            <a:cxnLst/>
            <a:rect l="l" t="t" r="r" b="b"/>
            <a:pathLst>
              <a:path w="1260242" h="1787252">
                <a:moveTo>
                  <a:pt x="0" y="0"/>
                </a:moveTo>
                <a:lnTo>
                  <a:pt x="1260242" y="0"/>
                </a:lnTo>
                <a:lnTo>
                  <a:pt x="1260242" y="1787252"/>
                </a:lnTo>
                <a:lnTo>
                  <a:pt x="0" y="1787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3402337" y="7572192"/>
            <a:ext cx="1179332" cy="1423822"/>
            <a:chOff x="0" y="0"/>
            <a:chExt cx="1537499" cy="18562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37462" cy="1856232"/>
            </a:xfrm>
            <a:custGeom>
              <a:avLst/>
              <a:gdLst/>
              <a:ahLst/>
              <a:cxnLst/>
              <a:rect l="l" t="t" r="r" b="b"/>
              <a:pathLst>
                <a:path w="1537462" h="1856232">
                  <a:moveTo>
                    <a:pt x="0" y="0"/>
                  </a:moveTo>
                  <a:lnTo>
                    <a:pt x="1537462" y="0"/>
                  </a:lnTo>
                  <a:lnTo>
                    <a:pt x="1537462" y="1856232"/>
                  </a:lnTo>
                  <a:lnTo>
                    <a:pt x="0" y="1856232"/>
                  </a:lnTo>
                  <a:close/>
                </a:path>
              </a:pathLst>
            </a:custGeom>
            <a:blipFill>
              <a:blip r:embed="rId7"/>
              <a:stretch>
                <a:fillRect l="-10877" r="-108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68254" y="4483706"/>
            <a:ext cx="1602659" cy="1934910"/>
            <a:chOff x="0" y="0"/>
            <a:chExt cx="1537499" cy="18562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462" cy="1856232"/>
            </a:xfrm>
            <a:custGeom>
              <a:avLst/>
              <a:gdLst/>
              <a:ahLst/>
              <a:cxnLst/>
              <a:rect l="l" t="t" r="r" b="b"/>
              <a:pathLst>
                <a:path w="1537462" h="1856232">
                  <a:moveTo>
                    <a:pt x="0" y="0"/>
                  </a:moveTo>
                  <a:lnTo>
                    <a:pt x="1537462" y="0"/>
                  </a:lnTo>
                  <a:lnTo>
                    <a:pt x="1537462" y="1856232"/>
                  </a:lnTo>
                  <a:lnTo>
                    <a:pt x="0" y="1856232"/>
                  </a:lnTo>
                  <a:close/>
                </a:path>
              </a:pathLst>
            </a:custGeom>
            <a:blipFill>
              <a:blip r:embed="rId8"/>
              <a:stretch>
                <a:fillRect l="-6299" r="-63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4782173" y="1759992"/>
            <a:ext cx="7838593" cy="2765335"/>
          </a:xfrm>
          <a:custGeom>
            <a:avLst/>
            <a:gdLst/>
            <a:ahLst/>
            <a:cxnLst/>
            <a:rect l="l" t="t" r="r" b="b"/>
            <a:pathLst>
              <a:path w="7838593" h="2765335">
                <a:moveTo>
                  <a:pt x="0" y="0"/>
                </a:moveTo>
                <a:lnTo>
                  <a:pt x="7838594" y="0"/>
                </a:lnTo>
                <a:lnTo>
                  <a:pt x="7838594" y="2765335"/>
                </a:lnTo>
                <a:lnTo>
                  <a:pt x="0" y="27653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857" b="-38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25702" y="5363688"/>
            <a:ext cx="3045841" cy="4614910"/>
          </a:xfrm>
          <a:custGeom>
            <a:avLst/>
            <a:gdLst/>
            <a:ahLst/>
            <a:cxnLst/>
            <a:rect l="l" t="t" r="r" b="b"/>
            <a:pathLst>
              <a:path w="3045841" h="4614910">
                <a:moveTo>
                  <a:pt x="0" y="0"/>
                </a:moveTo>
                <a:lnTo>
                  <a:pt x="3045841" y="0"/>
                </a:lnTo>
                <a:lnTo>
                  <a:pt x="3045841" y="4614911"/>
                </a:lnTo>
                <a:lnTo>
                  <a:pt x="0" y="4614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220263" y="-196701"/>
            <a:ext cx="13578294" cy="1850043"/>
          </a:xfrm>
          <a:custGeom>
            <a:avLst/>
            <a:gdLst/>
            <a:ahLst/>
            <a:cxnLst/>
            <a:rect l="l" t="t" r="r" b="b"/>
            <a:pathLst>
              <a:path w="13578294" h="1850043">
                <a:moveTo>
                  <a:pt x="0" y="0"/>
                </a:moveTo>
                <a:lnTo>
                  <a:pt x="13578294" y="0"/>
                </a:lnTo>
                <a:lnTo>
                  <a:pt x="13578294" y="1850042"/>
                </a:lnTo>
                <a:lnTo>
                  <a:pt x="0" y="1850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9735737"/>
            <a:ext cx="18243585" cy="1539797"/>
          </a:xfrm>
          <a:custGeom>
            <a:avLst/>
            <a:gdLst/>
            <a:ahLst/>
            <a:cxnLst/>
            <a:rect l="l" t="t" r="r" b="b"/>
            <a:pathLst>
              <a:path w="18653177" h="1539797">
                <a:moveTo>
                  <a:pt x="0" y="0"/>
                </a:moveTo>
                <a:lnTo>
                  <a:pt x="18653177" y="0"/>
                </a:lnTo>
                <a:lnTo>
                  <a:pt x="18653177" y="1539796"/>
                </a:lnTo>
                <a:lnTo>
                  <a:pt x="0" y="15397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2526" b="-32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371055" y="7061336"/>
            <a:ext cx="1910755" cy="2649227"/>
          </a:xfrm>
          <a:custGeom>
            <a:avLst/>
            <a:gdLst/>
            <a:ahLst/>
            <a:cxnLst/>
            <a:rect l="l" t="t" r="r" b="b"/>
            <a:pathLst>
              <a:path w="1910755" h="2649227">
                <a:moveTo>
                  <a:pt x="0" y="0"/>
                </a:moveTo>
                <a:lnTo>
                  <a:pt x="1910755" y="0"/>
                </a:lnTo>
                <a:lnTo>
                  <a:pt x="1910755" y="2649227"/>
                </a:lnTo>
                <a:lnTo>
                  <a:pt x="0" y="26492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255986" y="2251854"/>
            <a:ext cx="2890968" cy="529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142" u="sng">
                <a:solidFill>
                  <a:srgbClr val="F1500C"/>
                </a:solidFill>
                <a:latin typeface="Rye"/>
                <a:ea typeface="Rye"/>
                <a:cs typeface="Rye"/>
                <a:sym typeface="Rye"/>
              </a:rPr>
              <a:t>KEYNOTE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92071" y="4313825"/>
            <a:ext cx="4011536" cy="62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8"/>
              </a:lnSpc>
            </a:pPr>
            <a:r>
              <a:rPr lang="en-US" sz="1864" b="1" dirty="0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Gerald Ladner, Sr.,</a:t>
            </a:r>
          </a:p>
          <a:p>
            <a:pPr algn="ctr">
              <a:lnSpc>
                <a:spcPts val="2179"/>
              </a:lnSpc>
            </a:pPr>
            <a:r>
              <a:rPr lang="en-US" sz="1557" b="1" dirty="0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 Board Chairman of the Board of Directors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04729" y="6576333"/>
            <a:ext cx="4825489" cy="91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1"/>
              </a:lnSpc>
            </a:pPr>
            <a:r>
              <a:rPr lang="en-US" sz="1930" b="1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Stephen Vollbrecht, </a:t>
            </a:r>
          </a:p>
          <a:p>
            <a:pPr algn="ctr">
              <a:lnSpc>
                <a:spcPts val="2250"/>
              </a:lnSpc>
            </a:pPr>
            <a:r>
              <a:rPr lang="en-US" sz="1608" b="1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Executive Director, </a:t>
            </a:r>
          </a:p>
          <a:p>
            <a:pPr algn="ctr">
              <a:lnSpc>
                <a:spcPts val="2250"/>
              </a:lnSpc>
            </a:pPr>
            <a:r>
              <a:rPr lang="en-US" sz="1608" b="1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State Risk Manager for Texas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10868" y="2978859"/>
            <a:ext cx="6781203" cy="92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1"/>
              </a:lnSpc>
            </a:pPr>
            <a:r>
              <a:rPr lang="en-US" sz="2672">
                <a:solidFill>
                  <a:srgbClr val="F1500C"/>
                </a:solidFill>
                <a:latin typeface="Sancreek"/>
                <a:ea typeface="Sancreek"/>
                <a:cs typeface="Sancreek"/>
                <a:sym typeface="Sancreek"/>
              </a:rPr>
              <a:t>Rodeo Masters: A Look at the Texas State Office of Risk Management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36241" y="8972626"/>
            <a:ext cx="4909383" cy="64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2004" b="1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James Cox, </a:t>
            </a:r>
          </a:p>
          <a:p>
            <a:pPr algn="ctr">
              <a:lnSpc>
                <a:spcPts val="2342"/>
              </a:lnSpc>
            </a:pPr>
            <a:r>
              <a:rPr lang="en-US" sz="1674" b="1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Division Chief of Strategic Programs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90179" y="3870175"/>
            <a:ext cx="2158809" cy="480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3"/>
              </a:lnSpc>
            </a:pPr>
            <a:r>
              <a:rPr lang="en-US" sz="2845" dirty="0">
                <a:solidFill>
                  <a:srgbClr val="F1500C"/>
                </a:solidFill>
                <a:latin typeface="Sancreek"/>
                <a:ea typeface="Sancreek"/>
                <a:cs typeface="Sancreek"/>
                <a:sym typeface="Sancreek"/>
              </a:rPr>
              <a:t>Moderator: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20263" y="6493330"/>
            <a:ext cx="4580875" cy="107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200" b="1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Penni Chambers, </a:t>
            </a:r>
          </a:p>
          <a:p>
            <a:pPr algn="l">
              <a:lnSpc>
                <a:spcPts val="2736"/>
              </a:lnSpc>
            </a:pPr>
            <a:r>
              <a:rPr lang="en-US" sz="1955" b="1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Vice President, Risk Management</a:t>
            </a:r>
          </a:p>
          <a:p>
            <a:pPr algn="l">
              <a:lnSpc>
                <a:spcPts val="2736"/>
              </a:lnSpc>
            </a:pPr>
            <a:r>
              <a:rPr lang="en-US" sz="1955" b="1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rPr>
              <a:t>Hillwood</a:t>
            </a:r>
          </a:p>
        </p:txBody>
      </p:sp>
      <p:sp>
        <p:nvSpPr>
          <p:cNvPr id="24" name="Freeform 24"/>
          <p:cNvSpPr/>
          <p:nvPr/>
        </p:nvSpPr>
        <p:spPr>
          <a:xfrm>
            <a:off x="0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5703391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3209800" y="1678516"/>
            <a:ext cx="1564378" cy="489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9"/>
              </a:lnSpc>
              <a:spcBef>
                <a:spcPct val="0"/>
              </a:spcBef>
            </a:pPr>
            <a:r>
              <a:rPr lang="en-US" sz="2800" dirty="0">
                <a:solidFill>
                  <a:srgbClr val="F1500C"/>
                </a:solidFill>
                <a:latin typeface="Sancreek"/>
                <a:ea typeface="Sancreek"/>
                <a:cs typeface="Sancreek"/>
                <a:sym typeface="Sancreek"/>
              </a:rPr>
              <a:t>Panelist:</a:t>
            </a:r>
            <a:endParaRPr lang="en-US" sz="2835" b="1" dirty="0">
              <a:solidFill>
                <a:srgbClr val="F1500C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6871" y="-1035751"/>
            <a:ext cx="13118782" cy="1322126"/>
          </a:xfrm>
          <a:custGeom>
            <a:avLst/>
            <a:gdLst/>
            <a:ahLst/>
            <a:cxnLst/>
            <a:rect l="l" t="t" r="r" b="b"/>
            <a:pathLst>
              <a:path w="13118782" h="1322126">
                <a:moveTo>
                  <a:pt x="0" y="0"/>
                </a:moveTo>
                <a:lnTo>
                  <a:pt x="13118783" y="0"/>
                </a:lnTo>
                <a:lnTo>
                  <a:pt x="13118783" y="1322126"/>
                </a:lnTo>
                <a:lnTo>
                  <a:pt x="0" y="1322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697" y="9944100"/>
            <a:ext cx="15155131" cy="1527351"/>
          </a:xfrm>
          <a:custGeom>
            <a:avLst/>
            <a:gdLst/>
            <a:ahLst/>
            <a:cxnLst/>
            <a:rect l="l" t="t" r="r" b="b"/>
            <a:pathLst>
              <a:path w="15155131" h="1527351">
                <a:moveTo>
                  <a:pt x="0" y="0"/>
                </a:moveTo>
                <a:lnTo>
                  <a:pt x="15155131" y="0"/>
                </a:lnTo>
                <a:lnTo>
                  <a:pt x="15155131" y="1527351"/>
                </a:lnTo>
                <a:lnTo>
                  <a:pt x="0" y="1527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892754" y="1815327"/>
            <a:ext cx="6502492" cy="43488"/>
          </a:xfrm>
          <a:custGeom>
            <a:avLst/>
            <a:gdLst/>
            <a:ahLst/>
            <a:cxnLst/>
            <a:rect l="l" t="t" r="r" b="b"/>
            <a:pathLst>
              <a:path w="6502492" h="43488">
                <a:moveTo>
                  <a:pt x="0" y="0"/>
                </a:moveTo>
                <a:lnTo>
                  <a:pt x="6502492" y="0"/>
                </a:lnTo>
                <a:lnTo>
                  <a:pt x="6502492" y="43488"/>
                </a:lnTo>
                <a:lnTo>
                  <a:pt x="0" y="4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584609" y="286375"/>
            <a:ext cx="2481213" cy="2481213"/>
            <a:chOff x="0" y="0"/>
            <a:chExt cx="2412080" cy="2412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2111" cy="2412111"/>
            </a:xfrm>
            <a:custGeom>
              <a:avLst/>
              <a:gdLst/>
              <a:ahLst/>
              <a:cxnLst/>
              <a:rect l="l" t="t" r="r" b="b"/>
              <a:pathLst>
                <a:path w="2412111" h="2412111">
                  <a:moveTo>
                    <a:pt x="0" y="0"/>
                  </a:moveTo>
                  <a:lnTo>
                    <a:pt x="2412111" y="0"/>
                  </a:lnTo>
                  <a:lnTo>
                    <a:pt x="2412111" y="2412111"/>
                  </a:lnTo>
                  <a:lnTo>
                    <a:pt x="0" y="2412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7753817" y="2115990"/>
            <a:ext cx="4424333" cy="2431399"/>
          </a:xfrm>
          <a:custGeom>
            <a:avLst/>
            <a:gdLst/>
            <a:ahLst/>
            <a:cxnLst/>
            <a:rect l="l" t="t" r="r" b="b"/>
            <a:pathLst>
              <a:path w="4424333" h="2431399">
                <a:moveTo>
                  <a:pt x="0" y="0"/>
                </a:moveTo>
                <a:lnTo>
                  <a:pt x="4424333" y="0"/>
                </a:lnTo>
                <a:lnTo>
                  <a:pt x="4424333" y="2431398"/>
                </a:lnTo>
                <a:lnTo>
                  <a:pt x="0" y="2431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690781" y="1233292"/>
            <a:ext cx="4568519" cy="8648156"/>
          </a:xfrm>
          <a:custGeom>
            <a:avLst/>
            <a:gdLst/>
            <a:ahLst/>
            <a:cxnLst/>
            <a:rect l="l" t="t" r="r" b="b"/>
            <a:pathLst>
              <a:path w="4568519" h="8648156">
                <a:moveTo>
                  <a:pt x="0" y="0"/>
                </a:moveTo>
                <a:lnTo>
                  <a:pt x="4568519" y="0"/>
                </a:lnTo>
                <a:lnTo>
                  <a:pt x="4568519" y="8648156"/>
                </a:lnTo>
                <a:lnTo>
                  <a:pt x="0" y="86481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703391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978296" y="3060654"/>
            <a:ext cx="10712485" cy="6273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5"/>
              </a:lnSpc>
            </a:pPr>
            <a:r>
              <a:rPr lang="en-US" sz="2003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10:45 AM – 11:00 AM    Exhibitor Midway</a:t>
            </a:r>
          </a:p>
          <a:p>
            <a:pPr algn="just">
              <a:lnSpc>
                <a:spcPts val="2052"/>
              </a:lnSpc>
            </a:pPr>
            <a:r>
              <a:rPr lang="en-US" sz="146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Networking Break, Snacks</a:t>
            </a:r>
          </a:p>
          <a:p>
            <a:pPr algn="just">
              <a:lnSpc>
                <a:spcPts val="2052"/>
              </a:lnSpc>
            </a:pPr>
            <a:endParaRPr lang="en-US" sz="1465" b="1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2899"/>
              </a:lnSpc>
            </a:pPr>
            <a:r>
              <a:rPr lang="en-US" sz="2071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11:00 AM – 12:00 PM</a:t>
            </a:r>
          </a:p>
          <a:p>
            <a:pPr algn="just">
              <a:lnSpc>
                <a:spcPts val="2021"/>
              </a:lnSpc>
            </a:pPr>
            <a:r>
              <a:rPr lang="en-US" sz="14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just">
              <a:lnSpc>
                <a:spcPts val="2441"/>
              </a:lnSpc>
            </a:pPr>
            <a:r>
              <a:rPr lang="en-US" sz="17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Western Heritage</a:t>
            </a:r>
          </a:p>
          <a:p>
            <a:pPr algn="just">
              <a:lnSpc>
                <a:spcPts val="2441"/>
              </a:lnSpc>
            </a:pPr>
            <a:r>
              <a:rPr lang="en-US" sz="17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Title: Juggling Risks: Don’t Clown Around with Effective Risk Management in Texas</a:t>
            </a:r>
          </a:p>
          <a:p>
            <a:pPr algn="just">
              <a:lnSpc>
                <a:spcPts val="2441"/>
              </a:lnSpc>
            </a:pPr>
            <a:r>
              <a:rPr lang="en-US" sz="17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Presenter: Roma Rishi, Sales Executive, Origami Risk and Scott McNea, VP Alliant Insurance Service, Inc</a:t>
            </a:r>
          </a:p>
          <a:p>
            <a:pPr algn="just">
              <a:lnSpc>
                <a:spcPts val="2441"/>
              </a:lnSpc>
            </a:pPr>
            <a:endParaRPr lang="en-US" sz="1744" b="1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2441"/>
              </a:lnSpc>
            </a:pPr>
            <a:r>
              <a:rPr lang="en-US" sz="17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Fair Park Suite</a:t>
            </a:r>
          </a:p>
          <a:p>
            <a:pPr algn="just">
              <a:lnSpc>
                <a:spcPts val="2441"/>
              </a:lnSpc>
            </a:pPr>
            <a:r>
              <a:rPr lang="en-US" sz="17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Title: Big Tex + AI = Big Risk; Is Your Insurance Ready for The Ride?</a:t>
            </a:r>
          </a:p>
          <a:p>
            <a:pPr algn="just">
              <a:lnSpc>
                <a:spcPts val="2441"/>
              </a:lnSpc>
            </a:pPr>
            <a:r>
              <a:rPr lang="en-US" sz="17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Presenter: Anthony Rapa, Director, SR Client Advocate WTW and Michael S. Levine Partner Hunton Andrews Kurth, LLP</a:t>
            </a:r>
          </a:p>
          <a:p>
            <a:pPr algn="just">
              <a:lnSpc>
                <a:spcPts val="2441"/>
              </a:lnSpc>
            </a:pPr>
            <a:endParaRPr lang="en-US" sz="1744" b="1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2441"/>
              </a:lnSpc>
            </a:pPr>
            <a:r>
              <a:rPr lang="en-US" sz="17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State Fair Pavilion</a:t>
            </a:r>
          </a:p>
          <a:p>
            <a:pPr algn="just">
              <a:lnSpc>
                <a:spcPts val="2441"/>
              </a:lnSpc>
            </a:pPr>
            <a:r>
              <a:rPr lang="en-US" sz="17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Title:  How to Ride the Risk and Resilience Roller Coaster Without Losing Your Lunch</a:t>
            </a:r>
          </a:p>
          <a:p>
            <a:pPr algn="just">
              <a:lnSpc>
                <a:spcPts val="2441"/>
              </a:lnSpc>
            </a:pPr>
            <a:r>
              <a:rPr lang="en-US" sz="174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Presenters: Taylor Mapula, Director Enterprise Risk Management- Globe Life Inc., Lisanne Sison, Managing Director, ERM Practice - Arthur J Gallagher Risk Management Services LLC, Dianne Stephens, Senior Manager, Enterprise Resilience – Globe Life Inc.</a:t>
            </a:r>
          </a:p>
          <a:p>
            <a:pPr algn="ctr">
              <a:lnSpc>
                <a:spcPts val="1737"/>
              </a:lnSpc>
              <a:spcBef>
                <a:spcPct val="0"/>
              </a:spcBef>
            </a:pPr>
            <a:endParaRPr lang="en-US" sz="1744" b="1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19840" y="821341"/>
            <a:ext cx="7048320" cy="7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6"/>
              </a:lnSpc>
            </a:pPr>
            <a:r>
              <a:rPr lang="en-US" sz="4311">
                <a:solidFill>
                  <a:srgbClr val="F1500C"/>
                </a:solidFill>
                <a:latin typeface="Rye"/>
                <a:ea typeface="Rye"/>
                <a:cs typeface="Rye"/>
                <a:sym typeface="Rye"/>
              </a:rPr>
              <a:t>Break and A.M Session!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2406770" y="10648643"/>
              <a:ext cx="2976635" cy="2976635"/>
              <a:chOff x="0" y="0"/>
              <a:chExt cx="2412080" cy="24120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412111" cy="2412111"/>
              </a:xfrm>
              <a:custGeom>
                <a:avLst/>
                <a:gdLst/>
                <a:ahLst/>
                <a:cxnLst/>
                <a:rect l="l" t="t" r="r" b="b"/>
                <a:pathLst>
                  <a:path w="2412111" h="2412111">
                    <a:moveTo>
                      <a:pt x="0" y="0"/>
                    </a:moveTo>
                    <a:lnTo>
                      <a:pt x="2412111" y="0"/>
                    </a:lnTo>
                    <a:lnTo>
                      <a:pt x="2412111" y="2412111"/>
                    </a:lnTo>
                    <a:lnTo>
                      <a:pt x="0" y="24121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1" b="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3136997" y="0"/>
              <a:ext cx="18304659" cy="4255833"/>
            </a:xfrm>
            <a:custGeom>
              <a:avLst/>
              <a:gdLst/>
              <a:ahLst/>
              <a:cxnLst/>
              <a:rect l="l" t="t" r="r" b="b"/>
              <a:pathLst>
                <a:path w="18304659" h="4255833">
                  <a:moveTo>
                    <a:pt x="0" y="0"/>
                  </a:moveTo>
                  <a:lnTo>
                    <a:pt x="18304658" y="0"/>
                  </a:lnTo>
                  <a:lnTo>
                    <a:pt x="18304658" y="4255833"/>
                  </a:lnTo>
                  <a:lnTo>
                    <a:pt x="0" y="4255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907819" y="0"/>
              <a:ext cx="8478982" cy="5182778"/>
            </a:xfrm>
            <a:custGeom>
              <a:avLst/>
              <a:gdLst/>
              <a:ahLst/>
              <a:cxnLst/>
              <a:rect l="l" t="t" r="r" b="b"/>
              <a:pathLst>
                <a:path w="8478982" h="5182778">
                  <a:moveTo>
                    <a:pt x="0" y="0"/>
                  </a:moveTo>
                  <a:lnTo>
                    <a:pt x="8478982" y="0"/>
                  </a:lnTo>
                  <a:lnTo>
                    <a:pt x="8478982" y="5182778"/>
                  </a:lnTo>
                  <a:lnTo>
                    <a:pt x="0" y="5182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03950">
              <a:off x="11816722" y="8258897"/>
              <a:ext cx="4112357" cy="5045837"/>
            </a:xfrm>
            <a:custGeom>
              <a:avLst/>
              <a:gdLst/>
              <a:ahLst/>
              <a:cxnLst/>
              <a:rect l="l" t="t" r="r" b="b"/>
              <a:pathLst>
                <a:path w="4112357" h="5045837">
                  <a:moveTo>
                    <a:pt x="0" y="0"/>
                  </a:moveTo>
                  <a:lnTo>
                    <a:pt x="4112357" y="0"/>
                  </a:lnTo>
                  <a:lnTo>
                    <a:pt x="4112357" y="5045838"/>
                  </a:lnTo>
                  <a:lnTo>
                    <a:pt x="0" y="5045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483771" y="10127341"/>
              <a:ext cx="3454084" cy="3588659"/>
            </a:xfrm>
            <a:custGeom>
              <a:avLst/>
              <a:gdLst/>
              <a:ahLst/>
              <a:cxnLst/>
              <a:rect l="l" t="t" r="r" b="b"/>
              <a:pathLst>
                <a:path w="3454084" h="3588659">
                  <a:moveTo>
                    <a:pt x="0" y="0"/>
                  </a:moveTo>
                  <a:lnTo>
                    <a:pt x="3454084" y="0"/>
                  </a:lnTo>
                  <a:lnTo>
                    <a:pt x="3454084" y="3588659"/>
                  </a:lnTo>
                  <a:lnTo>
                    <a:pt x="0" y="3588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127863" y="5210591"/>
              <a:ext cx="16809992" cy="39508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882"/>
                </a:lnSpc>
              </a:pPr>
              <a:r>
                <a:rPr lang="en-US" sz="2773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Special Agent Christopher Rodriguez presents an overview of Homeland Security</a:t>
              </a:r>
            </a:p>
            <a:p>
              <a:pPr algn="just">
                <a:lnSpc>
                  <a:spcPts val="3882"/>
                </a:lnSpc>
              </a:pPr>
              <a:endParaRPr lang="en-US" sz="277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just">
                <a:lnSpc>
                  <a:spcPts val="3882"/>
                </a:lnSpc>
              </a:pPr>
              <a:r>
                <a:rPr lang="en-US" sz="2773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Investigations and its capabilities with a specific focus on</a:t>
              </a:r>
            </a:p>
            <a:p>
              <a:pPr algn="just">
                <a:lnSpc>
                  <a:spcPts val="3883"/>
                </a:lnSpc>
              </a:pPr>
              <a:r>
                <a:rPr lang="en-US" sz="2773" dirty="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Financial/cryptocurrency investigations.</a:t>
              </a:r>
            </a:p>
            <a:p>
              <a:pPr algn="just">
                <a:lnSpc>
                  <a:spcPts val="1735"/>
                </a:lnSpc>
              </a:pPr>
              <a:endParaRPr lang="en-US" sz="277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just">
                <a:lnSpc>
                  <a:spcPts val="1735"/>
                </a:lnSpc>
              </a:pPr>
              <a:endParaRPr lang="en-US" sz="277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994817" y="708366"/>
              <a:ext cx="2394366" cy="645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9"/>
                </a:lnSpc>
              </a:pPr>
              <a:r>
                <a:rPr lang="en-US" sz="2942">
                  <a:solidFill>
                    <a:srgbClr val="F1500C"/>
                  </a:solidFill>
                  <a:latin typeface="Rye"/>
                  <a:ea typeface="Rye"/>
                  <a:cs typeface="Rye"/>
                  <a:sym typeface="Rye"/>
                </a:rPr>
                <a:t>CLOSING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287055" y="1297080"/>
              <a:ext cx="7640382" cy="2958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5"/>
                </a:lnSpc>
              </a:pPr>
              <a:r>
                <a:rPr lang="en-US" sz="2532">
                  <a:solidFill>
                    <a:srgbClr val="F1500C"/>
                  </a:solidFill>
                  <a:latin typeface="Rye"/>
                  <a:ea typeface="Rye"/>
                  <a:cs typeface="Rye"/>
                  <a:sym typeface="Rye"/>
                </a:rPr>
                <a:t>Securing the Homeland: Homeland Security Investigations with specific focus into Financial/cryptocurrency investigations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937855" y="0"/>
              <a:ext cx="3446145" cy="13716000"/>
            </a:xfrm>
            <a:custGeom>
              <a:avLst/>
              <a:gdLst/>
              <a:ahLst/>
              <a:cxnLst/>
              <a:rect l="l" t="t" r="r" b="b"/>
              <a:pathLst>
                <a:path w="3446145" h="13716000">
                  <a:moveTo>
                    <a:pt x="0" y="0"/>
                  </a:moveTo>
                  <a:lnTo>
                    <a:pt x="3446145" y="0"/>
                  </a:lnTo>
                  <a:lnTo>
                    <a:pt x="34461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446145" cy="13716000"/>
            </a:xfrm>
            <a:custGeom>
              <a:avLst/>
              <a:gdLst/>
              <a:ahLst/>
              <a:cxnLst/>
              <a:rect l="l" t="t" r="r" b="b"/>
              <a:pathLst>
                <a:path w="3446145" h="13716000">
                  <a:moveTo>
                    <a:pt x="0" y="0"/>
                  </a:moveTo>
                  <a:lnTo>
                    <a:pt x="3446145" y="0"/>
                  </a:lnTo>
                  <a:lnTo>
                    <a:pt x="34461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939" y="-1738949"/>
            <a:ext cx="18811464" cy="12025949"/>
            <a:chOff x="0" y="0"/>
            <a:chExt cx="25081952" cy="16034599"/>
          </a:xfrm>
        </p:grpSpPr>
        <p:sp>
          <p:nvSpPr>
            <p:cNvPr id="3" name="Freeform 3"/>
            <p:cNvSpPr/>
            <p:nvPr/>
          </p:nvSpPr>
          <p:spPr>
            <a:xfrm>
              <a:off x="503980" y="13981537"/>
              <a:ext cx="24384000" cy="2053062"/>
            </a:xfrm>
            <a:custGeom>
              <a:avLst/>
              <a:gdLst/>
              <a:ahLst/>
              <a:cxnLst/>
              <a:rect l="l" t="t" r="r" b="b"/>
              <a:pathLst>
                <a:path w="24384000" h="2053062">
                  <a:moveTo>
                    <a:pt x="0" y="0"/>
                  </a:moveTo>
                  <a:lnTo>
                    <a:pt x="24384000" y="0"/>
                  </a:lnTo>
                  <a:lnTo>
                    <a:pt x="24384000" y="2053062"/>
                  </a:lnTo>
                  <a:lnTo>
                    <a:pt x="0" y="2053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911" b="-309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2057829" y="2429073"/>
              <a:ext cx="2902557" cy="11552464"/>
            </a:xfrm>
            <a:custGeom>
              <a:avLst/>
              <a:gdLst/>
              <a:ahLst/>
              <a:cxnLst/>
              <a:rect l="l" t="t" r="r" b="b"/>
              <a:pathLst>
                <a:path w="2902557" h="11552464">
                  <a:moveTo>
                    <a:pt x="0" y="0"/>
                  </a:moveTo>
                  <a:lnTo>
                    <a:pt x="2902556" y="0"/>
                  </a:lnTo>
                  <a:lnTo>
                    <a:pt x="2902556" y="11552464"/>
                  </a:lnTo>
                  <a:lnTo>
                    <a:pt x="0" y="11552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081952" cy="2692815"/>
            </a:xfrm>
            <a:custGeom>
              <a:avLst/>
              <a:gdLst/>
              <a:ahLst/>
              <a:cxnLst/>
              <a:rect l="l" t="t" r="r" b="b"/>
              <a:pathLst>
                <a:path w="25081952" h="2692815">
                  <a:moveTo>
                    <a:pt x="0" y="0"/>
                  </a:moveTo>
                  <a:lnTo>
                    <a:pt x="25081952" y="0"/>
                  </a:lnTo>
                  <a:lnTo>
                    <a:pt x="25081952" y="2692815"/>
                  </a:lnTo>
                  <a:lnTo>
                    <a:pt x="0" y="2692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17" r="-301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7918470" y="11520389"/>
              <a:ext cx="5253043" cy="3142610"/>
            </a:xfrm>
            <a:custGeom>
              <a:avLst/>
              <a:gdLst/>
              <a:ahLst/>
              <a:cxnLst/>
              <a:rect l="l" t="t" r="r" b="b"/>
              <a:pathLst>
                <a:path w="5253043" h="3142610">
                  <a:moveTo>
                    <a:pt x="0" y="0"/>
                  </a:moveTo>
                  <a:lnTo>
                    <a:pt x="5253043" y="0"/>
                  </a:lnTo>
                  <a:lnTo>
                    <a:pt x="5253043" y="3142610"/>
                  </a:lnTo>
                  <a:lnTo>
                    <a:pt x="0" y="3142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10585" y="2539548"/>
              <a:ext cx="2874800" cy="11441990"/>
            </a:xfrm>
            <a:custGeom>
              <a:avLst/>
              <a:gdLst/>
              <a:ahLst/>
              <a:cxnLst/>
              <a:rect l="l" t="t" r="r" b="b"/>
              <a:pathLst>
                <a:path w="2874800" h="11441990">
                  <a:moveTo>
                    <a:pt x="0" y="0"/>
                  </a:moveTo>
                  <a:lnTo>
                    <a:pt x="2874800" y="0"/>
                  </a:lnTo>
                  <a:lnTo>
                    <a:pt x="2874800" y="11441989"/>
                  </a:lnTo>
                  <a:lnTo>
                    <a:pt x="0" y="11441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10585" y="8495137"/>
              <a:ext cx="4039985" cy="5486400"/>
            </a:xfrm>
            <a:custGeom>
              <a:avLst/>
              <a:gdLst/>
              <a:ahLst/>
              <a:cxnLst/>
              <a:rect l="l" t="t" r="r" b="b"/>
              <a:pathLst>
                <a:path w="4039985" h="5486400">
                  <a:moveTo>
                    <a:pt x="0" y="0"/>
                  </a:moveTo>
                  <a:lnTo>
                    <a:pt x="4039986" y="0"/>
                  </a:lnTo>
                  <a:lnTo>
                    <a:pt x="403998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813821" y="7483319"/>
              <a:ext cx="2696534" cy="269653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127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350000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62560"/>
                      <a:pt x="0" y="364490"/>
                    </a:cubicBezTo>
                    <a:lnTo>
                      <a:pt x="0" y="5986780"/>
                    </a:lnTo>
                    <a:cubicBezTo>
                      <a:pt x="0" y="6187440"/>
                      <a:pt x="162560" y="6350000"/>
                      <a:pt x="364490" y="6350000"/>
                    </a:cubicBezTo>
                    <a:lnTo>
                      <a:pt x="5986780" y="6350000"/>
                    </a:lnTo>
                    <a:cubicBezTo>
                      <a:pt x="6187440" y="6350000"/>
                      <a:pt x="6351270" y="6187440"/>
                      <a:pt x="6351270" y="5985510"/>
                    </a:cubicBezTo>
                    <a:lnTo>
                      <a:pt x="6351270" y="364490"/>
                    </a:lnTo>
                    <a:cubicBezTo>
                      <a:pt x="6350000" y="162560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b="-4214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9033013" y="2692815"/>
              <a:ext cx="6722006" cy="4209656"/>
            </a:xfrm>
            <a:custGeom>
              <a:avLst/>
              <a:gdLst/>
              <a:ahLst/>
              <a:cxnLst/>
              <a:rect l="l" t="t" r="r" b="b"/>
              <a:pathLst>
                <a:path w="6722006" h="4209656">
                  <a:moveTo>
                    <a:pt x="0" y="0"/>
                  </a:moveTo>
                  <a:lnTo>
                    <a:pt x="6722006" y="0"/>
                  </a:lnTo>
                  <a:lnTo>
                    <a:pt x="6722006" y="4209656"/>
                  </a:lnTo>
                  <a:lnTo>
                    <a:pt x="0" y="4209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428754" y="3490476"/>
              <a:ext cx="5930523" cy="2414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78"/>
                </a:lnSpc>
                <a:spcBef>
                  <a:spcPct val="0"/>
                </a:spcBef>
              </a:pPr>
              <a:r>
                <a:rPr lang="en-US" sz="5057">
                  <a:solidFill>
                    <a:srgbClr val="F1500C"/>
                  </a:solidFill>
                  <a:latin typeface="Chunk Five"/>
                  <a:ea typeface="Chunk Five"/>
                  <a:cs typeface="Chunk Five"/>
                  <a:sym typeface="Chunk Five"/>
                </a:rPr>
                <a:t> 2025 Board Candidates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7777055" y="7483319"/>
              <a:ext cx="2696534" cy="269653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127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350000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62560"/>
                      <a:pt x="0" y="364490"/>
                    </a:cubicBezTo>
                    <a:lnTo>
                      <a:pt x="0" y="5986780"/>
                    </a:lnTo>
                    <a:cubicBezTo>
                      <a:pt x="0" y="6187440"/>
                      <a:pt x="162560" y="6350000"/>
                      <a:pt x="364490" y="6350000"/>
                    </a:cubicBezTo>
                    <a:lnTo>
                      <a:pt x="5986780" y="6350000"/>
                    </a:lnTo>
                    <a:cubicBezTo>
                      <a:pt x="6187440" y="6350000"/>
                      <a:pt x="6351270" y="6187440"/>
                      <a:pt x="6351270" y="5985510"/>
                    </a:cubicBezTo>
                    <a:lnTo>
                      <a:pt x="6351270" y="364490"/>
                    </a:lnTo>
                    <a:cubicBezTo>
                      <a:pt x="6350000" y="162560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t="-25151" b="-2515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0740288" y="7483319"/>
              <a:ext cx="2696534" cy="269653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127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350000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62560"/>
                      <a:pt x="0" y="364490"/>
                    </a:cubicBezTo>
                    <a:lnTo>
                      <a:pt x="0" y="5986780"/>
                    </a:lnTo>
                    <a:cubicBezTo>
                      <a:pt x="0" y="6187440"/>
                      <a:pt x="162560" y="6350000"/>
                      <a:pt x="364490" y="6350000"/>
                    </a:cubicBezTo>
                    <a:lnTo>
                      <a:pt x="5986780" y="6350000"/>
                    </a:lnTo>
                    <a:cubicBezTo>
                      <a:pt x="6187440" y="6350000"/>
                      <a:pt x="6351270" y="6187440"/>
                      <a:pt x="6351270" y="5985510"/>
                    </a:cubicBezTo>
                    <a:lnTo>
                      <a:pt x="6351270" y="364490"/>
                    </a:lnTo>
                    <a:cubicBezTo>
                      <a:pt x="6350000" y="162560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t="-183" b="-18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3703522" y="7483319"/>
              <a:ext cx="2696534" cy="269653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127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350000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62560"/>
                      <a:pt x="0" y="364490"/>
                    </a:cubicBezTo>
                    <a:lnTo>
                      <a:pt x="0" y="5986780"/>
                    </a:lnTo>
                    <a:cubicBezTo>
                      <a:pt x="0" y="6187440"/>
                      <a:pt x="162560" y="6350000"/>
                      <a:pt x="364490" y="6350000"/>
                    </a:cubicBezTo>
                    <a:lnTo>
                      <a:pt x="5986780" y="6350000"/>
                    </a:lnTo>
                    <a:cubicBezTo>
                      <a:pt x="6187440" y="6350000"/>
                      <a:pt x="6351270" y="6187440"/>
                      <a:pt x="6351270" y="5985510"/>
                    </a:cubicBezTo>
                    <a:lnTo>
                      <a:pt x="6351270" y="364490"/>
                    </a:lnTo>
                    <a:cubicBezTo>
                      <a:pt x="6350000" y="162560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t="-1026" b="-4927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6666756" y="7483319"/>
              <a:ext cx="2696534" cy="2696534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127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350000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62560"/>
                      <a:pt x="0" y="364490"/>
                    </a:cubicBezTo>
                    <a:lnTo>
                      <a:pt x="0" y="5986780"/>
                    </a:lnTo>
                    <a:cubicBezTo>
                      <a:pt x="0" y="6187440"/>
                      <a:pt x="162560" y="6350000"/>
                      <a:pt x="364490" y="6350000"/>
                    </a:cubicBezTo>
                    <a:lnTo>
                      <a:pt x="5986780" y="6350000"/>
                    </a:lnTo>
                    <a:cubicBezTo>
                      <a:pt x="6187440" y="6350000"/>
                      <a:pt x="6351270" y="6187440"/>
                      <a:pt x="6351270" y="5985510"/>
                    </a:cubicBezTo>
                    <a:lnTo>
                      <a:pt x="6351270" y="364490"/>
                    </a:lnTo>
                    <a:cubicBezTo>
                      <a:pt x="6350000" y="162560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b="-1484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9629989" y="7483319"/>
              <a:ext cx="2696534" cy="269653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127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350000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62560"/>
                      <a:pt x="0" y="364490"/>
                    </a:cubicBezTo>
                    <a:lnTo>
                      <a:pt x="0" y="5986780"/>
                    </a:lnTo>
                    <a:cubicBezTo>
                      <a:pt x="0" y="6187440"/>
                      <a:pt x="162560" y="6350000"/>
                      <a:pt x="364490" y="6350000"/>
                    </a:cubicBezTo>
                    <a:lnTo>
                      <a:pt x="5986780" y="6350000"/>
                    </a:lnTo>
                    <a:cubicBezTo>
                      <a:pt x="6187440" y="6350000"/>
                      <a:pt x="6351270" y="6187440"/>
                      <a:pt x="6351270" y="5985510"/>
                    </a:cubicBezTo>
                    <a:lnTo>
                      <a:pt x="6351270" y="364490"/>
                    </a:lnTo>
                    <a:cubicBezTo>
                      <a:pt x="6350000" y="162560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9900" r="-990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785031" y="10284855"/>
              <a:ext cx="2754115" cy="114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</a:pPr>
              <a:r>
                <a:rPr lang="en-US" sz="1635" b="1" dirty="0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Megan Fuchs</a:t>
              </a:r>
            </a:p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1635" b="1" dirty="0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Brightline Insurance</a:t>
              </a:r>
            </a:p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1635" b="1" dirty="0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Services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228582" y="10284435"/>
              <a:ext cx="1793478" cy="75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1"/>
                </a:lnSpc>
              </a:pPr>
              <a:r>
                <a:rPr lang="en-US" sz="1629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Rory Haynie </a:t>
              </a:r>
            </a:p>
            <a:p>
              <a:pPr algn="ctr">
                <a:lnSpc>
                  <a:spcPts val="2281"/>
                </a:lnSpc>
                <a:spcBef>
                  <a:spcPct val="0"/>
                </a:spcBef>
              </a:pPr>
              <a:r>
                <a:rPr lang="en-US" sz="1629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LegalNet, Inc.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273249" y="10284855"/>
              <a:ext cx="3630612" cy="1135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</a:pPr>
              <a:r>
                <a:rPr lang="en-US" sz="1635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Jacque Jagger</a:t>
              </a:r>
            </a:p>
            <a:p>
              <a:pPr algn="ctr">
                <a:lnSpc>
                  <a:spcPts val="2289"/>
                </a:lnSpc>
              </a:pPr>
              <a:r>
                <a:rPr lang="en-US" sz="1635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Belfor Property </a:t>
              </a:r>
            </a:p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1635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Restoration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220931" y="10284627"/>
              <a:ext cx="1661716" cy="754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</a:pPr>
              <a:r>
                <a:rPr lang="en-US" sz="1635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Allison Kelly</a:t>
              </a:r>
            </a:p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1635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Sedgwick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522574" y="10284855"/>
              <a:ext cx="2984897" cy="1135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</a:pPr>
              <a:r>
                <a:rPr lang="en-US" sz="1635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Anthony Moore</a:t>
              </a:r>
            </a:p>
            <a:p>
              <a:pPr algn="ctr">
                <a:lnSpc>
                  <a:spcPts val="2289"/>
                </a:lnSpc>
              </a:pPr>
              <a:r>
                <a:rPr lang="en-US" sz="1635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Frost Insurance</a:t>
              </a:r>
            </a:p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1635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Agency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9485808" y="10284889"/>
              <a:ext cx="2984897" cy="754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</a:pPr>
              <a:r>
                <a:rPr lang="en-US" sz="1635" b="1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Marshall Taylor II </a:t>
              </a:r>
              <a:endParaRPr lang="en-US" sz="1635" b="1" dirty="0">
                <a:solidFill>
                  <a:srgbClr val="F1500C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1635" b="1" dirty="0">
                  <a:solidFill>
                    <a:srgbClr val="F1500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Work Shield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8" y="-1102914"/>
            <a:ext cx="18287672" cy="12910039"/>
            <a:chOff x="0" y="0"/>
            <a:chExt cx="24383563" cy="17213385"/>
          </a:xfrm>
        </p:grpSpPr>
        <p:grpSp>
          <p:nvGrpSpPr>
            <p:cNvPr id="3" name="Group 3"/>
            <p:cNvGrpSpPr/>
            <p:nvPr/>
          </p:nvGrpSpPr>
          <p:grpSpPr>
            <a:xfrm>
              <a:off x="8059240" y="4979037"/>
              <a:ext cx="7919306" cy="8513432"/>
              <a:chOff x="-546193" y="17374"/>
              <a:chExt cx="7743321" cy="832424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46193" y="17374"/>
                <a:ext cx="7743321" cy="8324245"/>
              </a:xfrm>
              <a:custGeom>
                <a:avLst/>
                <a:gdLst/>
                <a:ahLst/>
                <a:cxnLst/>
                <a:rect l="l" t="t" r="r" b="b"/>
                <a:pathLst>
                  <a:path w="6988556" h="8371840">
                    <a:moveTo>
                      <a:pt x="0" y="0"/>
                    </a:moveTo>
                    <a:lnTo>
                      <a:pt x="6988556" y="0"/>
                    </a:lnTo>
                    <a:lnTo>
                      <a:pt x="6988556" y="8371840"/>
                    </a:lnTo>
                    <a:lnTo>
                      <a:pt x="0" y="8371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24202" b="-2420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3446145" y="0"/>
              <a:ext cx="17925393" cy="2037660"/>
            </a:xfrm>
            <a:custGeom>
              <a:avLst/>
              <a:gdLst/>
              <a:ahLst/>
              <a:cxnLst/>
              <a:rect l="l" t="t" r="r" b="b"/>
              <a:pathLst>
                <a:path w="17925393" h="2037660">
                  <a:moveTo>
                    <a:pt x="0" y="0"/>
                  </a:moveTo>
                  <a:lnTo>
                    <a:pt x="17925393" y="0"/>
                  </a:lnTo>
                  <a:lnTo>
                    <a:pt x="17925393" y="2037660"/>
                  </a:lnTo>
                  <a:lnTo>
                    <a:pt x="0" y="2037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280047" y="3503625"/>
              <a:ext cx="8257588" cy="1594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64"/>
                </a:lnSpc>
              </a:pPr>
              <a:r>
                <a:rPr lang="en-US" sz="6618">
                  <a:solidFill>
                    <a:srgbClr val="D90000"/>
                  </a:solidFill>
                  <a:latin typeface="Vast Shadow"/>
                  <a:ea typeface="Vast Shadow"/>
                  <a:cs typeface="Vast Shadow"/>
                  <a:sym typeface="Vast Shadow"/>
                </a:rPr>
                <a:t>IMPACT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9007089" y="1546913"/>
              <a:ext cx="6369385" cy="1520690"/>
            </a:xfrm>
            <a:custGeom>
              <a:avLst/>
              <a:gdLst/>
              <a:ahLst/>
              <a:cxnLst/>
              <a:rect l="l" t="t" r="r" b="b"/>
              <a:pathLst>
                <a:path w="6369385" h="1520690">
                  <a:moveTo>
                    <a:pt x="0" y="0"/>
                  </a:moveTo>
                  <a:lnTo>
                    <a:pt x="6369385" y="0"/>
                  </a:lnTo>
                  <a:lnTo>
                    <a:pt x="6369385" y="1520690"/>
                  </a:lnTo>
                  <a:lnTo>
                    <a:pt x="0" y="1520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30" b="-3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7104400" y="4821196"/>
              <a:ext cx="9845133" cy="65843"/>
            </a:xfrm>
            <a:custGeom>
              <a:avLst/>
              <a:gdLst/>
              <a:ahLst/>
              <a:cxnLst/>
              <a:rect l="l" t="t" r="r" b="b"/>
              <a:pathLst>
                <a:path w="9845134" h="65842">
                  <a:moveTo>
                    <a:pt x="0" y="0"/>
                  </a:moveTo>
                  <a:lnTo>
                    <a:pt x="9845134" y="0"/>
                  </a:lnTo>
                  <a:lnTo>
                    <a:pt x="9845134" y="65842"/>
                  </a:lnTo>
                  <a:lnTo>
                    <a:pt x="0" y="65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091866" y="12067850"/>
              <a:ext cx="2849379" cy="2849379"/>
              <a:chOff x="0" y="0"/>
              <a:chExt cx="2412080" cy="2412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12111" cy="2412111"/>
              </a:xfrm>
              <a:custGeom>
                <a:avLst/>
                <a:gdLst/>
                <a:ahLst/>
                <a:cxnLst/>
                <a:rect l="l" t="t" r="r" b="b"/>
                <a:pathLst>
                  <a:path w="2412111" h="2412111">
                    <a:moveTo>
                      <a:pt x="0" y="0"/>
                    </a:moveTo>
                    <a:lnTo>
                      <a:pt x="2412111" y="0"/>
                    </a:lnTo>
                    <a:lnTo>
                      <a:pt x="2412111" y="2412111"/>
                    </a:lnTo>
                    <a:lnTo>
                      <a:pt x="0" y="24121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r="1" b="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929963" y="14917229"/>
              <a:ext cx="20361298" cy="2296156"/>
            </a:xfrm>
            <a:custGeom>
              <a:avLst/>
              <a:gdLst/>
              <a:ahLst/>
              <a:cxnLst/>
              <a:rect l="l" t="t" r="r" b="b"/>
              <a:pathLst>
                <a:path w="20199395" h="2296156">
                  <a:moveTo>
                    <a:pt x="0" y="0"/>
                  </a:moveTo>
                  <a:lnTo>
                    <a:pt x="20199395" y="0"/>
                  </a:lnTo>
                  <a:lnTo>
                    <a:pt x="20199395" y="2296156"/>
                  </a:lnTo>
                  <a:lnTo>
                    <a:pt x="0" y="2296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937418" y="1470551"/>
              <a:ext cx="3446145" cy="13716000"/>
            </a:xfrm>
            <a:custGeom>
              <a:avLst/>
              <a:gdLst/>
              <a:ahLst/>
              <a:cxnLst/>
              <a:rect l="l" t="t" r="r" b="b"/>
              <a:pathLst>
                <a:path w="3446145" h="13716000">
                  <a:moveTo>
                    <a:pt x="0" y="0"/>
                  </a:moveTo>
                  <a:lnTo>
                    <a:pt x="3446145" y="0"/>
                  </a:lnTo>
                  <a:lnTo>
                    <a:pt x="34461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470551"/>
              <a:ext cx="3446145" cy="13716000"/>
            </a:xfrm>
            <a:custGeom>
              <a:avLst/>
              <a:gdLst/>
              <a:ahLst/>
              <a:cxnLst/>
              <a:rect l="l" t="t" r="r" b="b"/>
              <a:pathLst>
                <a:path w="3446145" h="13716000">
                  <a:moveTo>
                    <a:pt x="0" y="0"/>
                  </a:moveTo>
                  <a:lnTo>
                    <a:pt x="3446145" y="0"/>
                  </a:lnTo>
                  <a:lnTo>
                    <a:pt x="34461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7491145" y="9787658"/>
              <a:ext cx="4579308" cy="5129571"/>
            </a:xfrm>
            <a:custGeom>
              <a:avLst/>
              <a:gdLst/>
              <a:ahLst/>
              <a:cxnLst/>
              <a:rect l="l" t="t" r="r" b="b"/>
              <a:pathLst>
                <a:path w="4579308" h="5129571">
                  <a:moveTo>
                    <a:pt x="0" y="0"/>
                  </a:moveTo>
                  <a:lnTo>
                    <a:pt x="4579308" y="0"/>
                  </a:lnTo>
                  <a:lnTo>
                    <a:pt x="4579308" y="5129571"/>
                  </a:lnTo>
                  <a:lnTo>
                    <a:pt x="0" y="5129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898174" y="2981878"/>
              <a:ext cx="8257588" cy="108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84"/>
                </a:lnSpc>
              </a:pPr>
              <a:r>
                <a:rPr lang="en-US" sz="4488" spc="344">
                  <a:solidFill>
                    <a:srgbClr val="CF0000"/>
                  </a:solidFill>
                  <a:latin typeface="Lumberjack Inline"/>
                  <a:ea typeface="Lumberjack Inline"/>
                  <a:cs typeface="Lumberjack Inline"/>
                  <a:sym typeface="Lumberjack Inline"/>
                </a:rPr>
                <a:t>COMMUNITY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400364" y="13314709"/>
              <a:ext cx="11090781" cy="13910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25"/>
                </a:lnSpc>
              </a:pPr>
              <a:r>
                <a:rPr lang="en-US" sz="1874" b="1" dirty="0">
                  <a:solidFill>
                    <a:srgbClr val="324792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https://tinyurl.com/TexasRiskRoundupCharity</a:t>
              </a:r>
            </a:p>
            <a:p>
              <a:pPr algn="ctr">
                <a:lnSpc>
                  <a:spcPts val="1909"/>
                </a:lnSpc>
              </a:pPr>
              <a:endParaRPr lang="en-US" sz="1874" b="1" dirty="0">
                <a:solidFill>
                  <a:srgbClr val="324792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  <a:p>
              <a:pPr algn="ctr">
                <a:lnSpc>
                  <a:spcPts val="1909"/>
                </a:lnSpc>
              </a:pPr>
              <a:r>
                <a:rPr lang="en-US" sz="1363" b="1" dirty="0">
                  <a:solidFill>
                    <a:srgbClr val="324792"/>
                  </a:solidFill>
                  <a:latin typeface="Arimo Bold"/>
                  <a:ea typeface="Arimo Bold"/>
                  <a:cs typeface="Arimo Bold"/>
                  <a:sym typeface="Arimo Bold"/>
                </a:rPr>
                <a:t>Visit the Make-A-Wish table!</a:t>
              </a:r>
            </a:p>
            <a:p>
              <a:pPr algn="ctr">
                <a:lnSpc>
                  <a:spcPts val="1909"/>
                </a:lnSpc>
              </a:pPr>
              <a:r>
                <a:rPr lang="en-US" sz="1363" b="1" dirty="0">
                  <a:solidFill>
                    <a:srgbClr val="324792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Located next to the elevator.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19" y="-1289154"/>
            <a:ext cx="18281381" cy="13769743"/>
            <a:chOff x="0" y="0"/>
            <a:chExt cx="24375174" cy="18359656"/>
          </a:xfrm>
        </p:grpSpPr>
        <p:grpSp>
          <p:nvGrpSpPr>
            <p:cNvPr id="3" name="Group 3"/>
            <p:cNvGrpSpPr/>
            <p:nvPr/>
          </p:nvGrpSpPr>
          <p:grpSpPr>
            <a:xfrm>
              <a:off x="8166473" y="4983825"/>
              <a:ext cx="8493481" cy="8775662"/>
              <a:chOff x="-215599" y="-64280"/>
              <a:chExt cx="8304736" cy="85806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15599" y="-64280"/>
                <a:ext cx="8304736" cy="8580647"/>
              </a:xfrm>
              <a:custGeom>
                <a:avLst/>
                <a:gdLst/>
                <a:ahLst/>
                <a:cxnLst/>
                <a:rect l="l" t="t" r="r" b="b"/>
                <a:pathLst>
                  <a:path w="8089138" h="8516366">
                    <a:moveTo>
                      <a:pt x="0" y="0"/>
                    </a:moveTo>
                    <a:lnTo>
                      <a:pt x="8089138" y="0"/>
                    </a:lnTo>
                    <a:lnTo>
                      <a:pt x="8089138" y="8516366"/>
                    </a:lnTo>
                    <a:lnTo>
                      <a:pt x="0" y="851636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11459" b="-1146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3429292" y="0"/>
              <a:ext cx="17488218" cy="1987965"/>
            </a:xfrm>
            <a:custGeom>
              <a:avLst/>
              <a:gdLst/>
              <a:ahLst/>
              <a:cxnLst/>
              <a:rect l="l" t="t" r="r" b="b"/>
              <a:pathLst>
                <a:path w="17488218" h="1987965">
                  <a:moveTo>
                    <a:pt x="0" y="0"/>
                  </a:moveTo>
                  <a:lnTo>
                    <a:pt x="17488218" y="0"/>
                  </a:lnTo>
                  <a:lnTo>
                    <a:pt x="17488218" y="1987965"/>
                  </a:lnTo>
                  <a:lnTo>
                    <a:pt x="0" y="1987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978063" y="3454698"/>
              <a:ext cx="8257588" cy="1594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64"/>
                </a:lnSpc>
              </a:pPr>
              <a:r>
                <a:rPr lang="en-US" sz="6618" dirty="0">
                  <a:solidFill>
                    <a:srgbClr val="D90000"/>
                  </a:solidFill>
                  <a:latin typeface="Vast Shadow"/>
                  <a:ea typeface="Vast Shadow"/>
                  <a:cs typeface="Vast Shadow"/>
                  <a:sym typeface="Vast Shadow"/>
                </a:rPr>
                <a:t>IMPACT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9778030" y="1804440"/>
              <a:ext cx="6369385" cy="1520691"/>
            </a:xfrm>
            <a:custGeom>
              <a:avLst/>
              <a:gdLst/>
              <a:ahLst/>
              <a:cxnLst/>
              <a:rect l="l" t="t" r="r" b="b"/>
              <a:pathLst>
                <a:path w="6369385" h="1520690">
                  <a:moveTo>
                    <a:pt x="0" y="0"/>
                  </a:moveTo>
                  <a:lnTo>
                    <a:pt x="6369385" y="0"/>
                  </a:lnTo>
                  <a:lnTo>
                    <a:pt x="6369385" y="1520690"/>
                  </a:lnTo>
                  <a:lnTo>
                    <a:pt x="0" y="1520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30" b="-3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7474517" y="4832610"/>
              <a:ext cx="9845134" cy="65843"/>
            </a:xfrm>
            <a:custGeom>
              <a:avLst/>
              <a:gdLst/>
              <a:ahLst/>
              <a:cxnLst/>
              <a:rect l="l" t="t" r="r" b="b"/>
              <a:pathLst>
                <a:path w="9845134" h="65842">
                  <a:moveTo>
                    <a:pt x="0" y="0"/>
                  </a:moveTo>
                  <a:lnTo>
                    <a:pt x="9845134" y="0"/>
                  </a:lnTo>
                  <a:lnTo>
                    <a:pt x="9845134" y="65842"/>
                  </a:lnTo>
                  <a:lnTo>
                    <a:pt x="0" y="65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603838" y="13969264"/>
              <a:ext cx="7586493" cy="621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09"/>
                </a:lnSpc>
              </a:pPr>
              <a:r>
                <a:rPr lang="en-US" sz="1363" b="1" dirty="0">
                  <a:solidFill>
                    <a:srgbClr val="FF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Drop Off Your Conference Swag!</a:t>
              </a:r>
            </a:p>
            <a:p>
              <a:pPr algn="ctr">
                <a:lnSpc>
                  <a:spcPts val="1909"/>
                </a:lnSpc>
              </a:pPr>
              <a:r>
                <a:rPr lang="en-US" sz="1363" dirty="0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Drop off is located next to the elevator. Drop off is upon exit. </a:t>
              </a:r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0" y="11665086"/>
              <a:ext cx="22656799" cy="6694570"/>
            </a:xfrm>
            <a:custGeom>
              <a:avLst/>
              <a:gdLst/>
              <a:ahLst/>
              <a:cxnLst/>
              <a:rect l="l" t="t" r="r" b="b"/>
              <a:pathLst>
                <a:path w="20243738" h="6694570">
                  <a:moveTo>
                    <a:pt x="20243738" y="0"/>
                  </a:moveTo>
                  <a:lnTo>
                    <a:pt x="0" y="0"/>
                  </a:lnTo>
                  <a:lnTo>
                    <a:pt x="0" y="6694569"/>
                  </a:lnTo>
                  <a:lnTo>
                    <a:pt x="20243738" y="6694569"/>
                  </a:lnTo>
                  <a:lnTo>
                    <a:pt x="20243738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53" b="-153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896710" y="12124170"/>
              <a:ext cx="2934601" cy="3269215"/>
              <a:chOff x="0" y="0"/>
              <a:chExt cx="2201747" cy="245279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01799" cy="2452850"/>
              </a:xfrm>
              <a:custGeom>
                <a:avLst/>
                <a:gdLst/>
                <a:ahLst/>
                <a:cxnLst/>
                <a:rect l="l" t="t" r="r" b="b"/>
                <a:pathLst>
                  <a:path w="2201799" h="2452850">
                    <a:moveTo>
                      <a:pt x="0" y="0"/>
                    </a:moveTo>
                    <a:lnTo>
                      <a:pt x="2201799" y="0"/>
                    </a:lnTo>
                    <a:lnTo>
                      <a:pt x="2201799" y="2452850"/>
                    </a:lnTo>
                    <a:lnTo>
                      <a:pt x="0" y="24528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5703" t="-2" r="-570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0929029" y="1718872"/>
              <a:ext cx="3446145" cy="13716000"/>
            </a:xfrm>
            <a:custGeom>
              <a:avLst/>
              <a:gdLst/>
              <a:ahLst/>
              <a:cxnLst/>
              <a:rect l="l" t="t" r="r" b="b"/>
              <a:pathLst>
                <a:path w="3446145" h="13716000">
                  <a:moveTo>
                    <a:pt x="0" y="0"/>
                  </a:moveTo>
                  <a:lnTo>
                    <a:pt x="3446145" y="0"/>
                  </a:lnTo>
                  <a:lnTo>
                    <a:pt x="34461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752410"/>
              <a:ext cx="3429292" cy="13648923"/>
            </a:xfrm>
            <a:custGeom>
              <a:avLst/>
              <a:gdLst/>
              <a:ahLst/>
              <a:cxnLst/>
              <a:rect l="l" t="t" r="r" b="b"/>
              <a:pathLst>
                <a:path w="3429292" h="13648923">
                  <a:moveTo>
                    <a:pt x="0" y="0"/>
                  </a:moveTo>
                  <a:lnTo>
                    <a:pt x="3429292" y="0"/>
                  </a:lnTo>
                  <a:lnTo>
                    <a:pt x="3429292" y="13648924"/>
                  </a:lnTo>
                  <a:lnTo>
                    <a:pt x="0" y="13648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941146" y="10748019"/>
              <a:ext cx="5672439" cy="4686853"/>
            </a:xfrm>
            <a:custGeom>
              <a:avLst/>
              <a:gdLst/>
              <a:ahLst/>
              <a:cxnLst/>
              <a:rect l="l" t="t" r="r" b="b"/>
              <a:pathLst>
                <a:path w="5672439" h="4686853">
                  <a:moveTo>
                    <a:pt x="0" y="0"/>
                  </a:moveTo>
                  <a:lnTo>
                    <a:pt x="5672439" y="0"/>
                  </a:lnTo>
                  <a:lnTo>
                    <a:pt x="5672439" y="4686853"/>
                  </a:lnTo>
                  <a:lnTo>
                    <a:pt x="0" y="4686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978063" y="3141605"/>
              <a:ext cx="8257588" cy="1083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84"/>
                </a:lnSpc>
              </a:pPr>
              <a:r>
                <a:rPr lang="en-US" sz="4488" spc="344" dirty="0">
                  <a:solidFill>
                    <a:srgbClr val="CF0000"/>
                  </a:solidFill>
                  <a:latin typeface="Lumberjack Inline"/>
                  <a:ea typeface="Lumberjack Inline"/>
                  <a:cs typeface="Lumberjack Inline"/>
                  <a:sym typeface="Lumberjack Inline"/>
                </a:rPr>
                <a:t>COMMUNITY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89108"/>
            <a:ext cx="18288133" cy="13676271"/>
            <a:chOff x="0" y="0"/>
            <a:chExt cx="24384178" cy="18235029"/>
          </a:xfrm>
        </p:grpSpPr>
        <p:sp>
          <p:nvSpPr>
            <p:cNvPr id="3" name="Freeform 3"/>
            <p:cNvSpPr/>
            <p:nvPr/>
          </p:nvSpPr>
          <p:spPr>
            <a:xfrm>
              <a:off x="3012910" y="0"/>
              <a:ext cx="17925122" cy="2442297"/>
            </a:xfrm>
            <a:custGeom>
              <a:avLst/>
              <a:gdLst/>
              <a:ahLst/>
              <a:cxnLst/>
              <a:rect l="l" t="t" r="r" b="b"/>
              <a:pathLst>
                <a:path w="17925122" h="2442297">
                  <a:moveTo>
                    <a:pt x="0" y="0"/>
                  </a:moveTo>
                  <a:lnTo>
                    <a:pt x="17925122" y="0"/>
                  </a:lnTo>
                  <a:lnTo>
                    <a:pt x="17925122" y="2442297"/>
                  </a:lnTo>
                  <a:lnTo>
                    <a:pt x="0" y="2442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17" b="-21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20938032" y="252144"/>
              <a:ext cx="3446146" cy="13716000"/>
            </a:xfrm>
            <a:custGeom>
              <a:avLst/>
              <a:gdLst/>
              <a:ahLst/>
              <a:cxnLst/>
              <a:rect l="l" t="t" r="r" b="b"/>
              <a:pathLst>
                <a:path w="3446146" h="13716000">
                  <a:moveTo>
                    <a:pt x="344614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446146" y="13716000"/>
                  </a:lnTo>
                  <a:lnTo>
                    <a:pt x="344614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585" r="-15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055794" y="2767642"/>
              <a:ext cx="3281748" cy="1774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4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GRANT</a:t>
              </a:r>
            </a:p>
            <a:p>
              <a:pPr algn="l">
                <a:lnSpc>
                  <a:spcPts val="2123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UNT $5,000</a:t>
              </a:r>
            </a:p>
            <a:p>
              <a:pPr algn="l">
                <a:lnSpc>
                  <a:spcPts val="2123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Scholarship Total</a:t>
              </a:r>
            </a:p>
            <a:p>
              <a:pPr algn="l">
                <a:lnSpc>
                  <a:spcPts val="2124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Awarded:</a:t>
              </a: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 $42,500</a:t>
              </a:r>
            </a:p>
            <a:p>
              <a:pPr algn="l">
                <a:lnSpc>
                  <a:spcPts val="2124"/>
                </a:lnSpc>
              </a:pPr>
              <a:endParaRPr lang="en-US" sz="1518">
                <a:solidFill>
                  <a:srgbClr val="16213D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449276" y="2904149"/>
              <a:ext cx="4743305" cy="141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4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Kyndra Raymond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UNT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Major: RMI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Graduates: 12/31/2025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516124" y="4494317"/>
              <a:ext cx="2905522" cy="141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4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Harizah Kabiruddin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UNT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Major: RMI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Graduates: 5/9/2025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014452" y="4494317"/>
              <a:ext cx="2648032" cy="141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3"/>
                </a:lnSpc>
              </a:pPr>
              <a:r>
                <a:rPr lang="en-US" sz="1517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Aminat Alaka</a:t>
              </a:r>
            </a:p>
            <a:p>
              <a:pPr algn="l">
                <a:lnSpc>
                  <a:spcPts val="2123"/>
                </a:lnSpc>
              </a:pPr>
              <a:r>
                <a:rPr lang="en-US" sz="1517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UNT</a:t>
              </a:r>
            </a:p>
            <a:p>
              <a:pPr algn="l">
                <a:lnSpc>
                  <a:spcPts val="2123"/>
                </a:lnSpc>
              </a:pPr>
              <a:r>
                <a:rPr lang="en-US" sz="1517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Major: RMI &amp; BCIS</a:t>
              </a:r>
            </a:p>
            <a:p>
              <a:pPr algn="l">
                <a:lnSpc>
                  <a:spcPts val="2123"/>
                </a:lnSpc>
              </a:pPr>
              <a:r>
                <a:rPr lang="en-US" sz="1517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Graduates: 12/31/2026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055794" y="6062612"/>
              <a:ext cx="2648032" cy="141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4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Brock Polydoroff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UNT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Major: RMI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Graduates: 5/9/2025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516124" y="6081292"/>
              <a:ext cx="4743305" cy="141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4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Catherine Koja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UNT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Major: RMI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Graduates: 12/15/2024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055794" y="7595657"/>
              <a:ext cx="2565349" cy="141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4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Dung Nguyen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UT Dallas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Major: Finance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Graduates: 5/22/2025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516124" y="7668266"/>
              <a:ext cx="2648032" cy="141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4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Krysten Hicks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UNT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Major: RMI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Graduates: 5/1/2025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055794" y="9255344"/>
              <a:ext cx="2565349" cy="1418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2"/>
                </a:lnSpc>
              </a:pPr>
              <a:r>
                <a:rPr lang="en-US" sz="1516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Karine Chalhoub</a:t>
              </a:r>
            </a:p>
            <a:p>
              <a:pPr algn="l">
                <a:lnSpc>
                  <a:spcPts val="2122"/>
                </a:lnSpc>
              </a:pPr>
              <a:r>
                <a:rPr lang="en-US" sz="1516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UNT</a:t>
              </a:r>
            </a:p>
            <a:p>
              <a:pPr algn="l">
                <a:lnSpc>
                  <a:spcPts val="2122"/>
                </a:lnSpc>
              </a:pPr>
              <a:r>
                <a:rPr lang="en-US" sz="1516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Major: Finance</a:t>
              </a:r>
            </a:p>
            <a:p>
              <a:pPr algn="l">
                <a:lnSpc>
                  <a:spcPts val="2122"/>
                </a:lnSpc>
              </a:pPr>
              <a:r>
                <a:rPr lang="en-US" sz="1516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Graduates:12/13/2024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723073" y="12731138"/>
              <a:ext cx="20754375" cy="5503890"/>
            </a:xfrm>
            <a:custGeom>
              <a:avLst/>
              <a:gdLst/>
              <a:ahLst/>
              <a:cxnLst/>
              <a:rect l="l" t="t" r="r" b="b"/>
              <a:pathLst>
                <a:path w="20754375" h="5503890">
                  <a:moveTo>
                    <a:pt x="0" y="0"/>
                  </a:moveTo>
                  <a:lnTo>
                    <a:pt x="20754375" y="0"/>
                  </a:lnTo>
                  <a:lnTo>
                    <a:pt x="20754375" y="5503891"/>
                  </a:lnTo>
                  <a:lnTo>
                    <a:pt x="0" y="5503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3034" t="-30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252144"/>
              <a:ext cx="3446146" cy="13716000"/>
            </a:xfrm>
            <a:custGeom>
              <a:avLst/>
              <a:gdLst/>
              <a:ahLst/>
              <a:cxnLst/>
              <a:rect l="l" t="t" r="r" b="b"/>
              <a:pathLst>
                <a:path w="3446146" h="13716000">
                  <a:moveTo>
                    <a:pt x="0" y="0"/>
                  </a:moveTo>
                  <a:lnTo>
                    <a:pt x="3446146" y="0"/>
                  </a:lnTo>
                  <a:lnTo>
                    <a:pt x="344614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585" r="-15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510580" y="7395586"/>
              <a:ext cx="8102570" cy="933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17"/>
                </a:lnSpc>
              </a:pPr>
              <a:r>
                <a:rPr lang="en-US" sz="4227">
                  <a:solidFill>
                    <a:srgbClr val="311AE6"/>
                  </a:solidFill>
                  <a:latin typeface="Rye"/>
                  <a:ea typeface="Rye"/>
                  <a:cs typeface="Rye"/>
                  <a:sym typeface="Rye"/>
                </a:rPr>
                <a:t>CONGRATULATIONS!</a:t>
              </a:r>
            </a:p>
          </p:txBody>
        </p:sp>
        <p:sp>
          <p:nvSpPr>
            <p:cNvPr id="17" name="Freeform 17"/>
            <p:cNvSpPr/>
            <p:nvPr/>
          </p:nvSpPr>
          <p:spPr>
            <a:xfrm flipH="1">
              <a:off x="10551199" y="6244104"/>
              <a:ext cx="2747536" cy="4646995"/>
            </a:xfrm>
            <a:custGeom>
              <a:avLst/>
              <a:gdLst/>
              <a:ahLst/>
              <a:cxnLst/>
              <a:rect l="l" t="t" r="r" b="b"/>
              <a:pathLst>
                <a:path w="2747536" h="4646995">
                  <a:moveTo>
                    <a:pt x="2747537" y="0"/>
                  </a:moveTo>
                  <a:lnTo>
                    <a:pt x="0" y="0"/>
                  </a:lnTo>
                  <a:lnTo>
                    <a:pt x="0" y="4646995"/>
                  </a:lnTo>
                  <a:lnTo>
                    <a:pt x="2747537" y="4646995"/>
                  </a:lnTo>
                  <a:lnTo>
                    <a:pt x="274753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13" r="-11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371778" y="10891099"/>
              <a:ext cx="21598979" cy="2942862"/>
            </a:xfrm>
            <a:custGeom>
              <a:avLst/>
              <a:gdLst/>
              <a:ahLst/>
              <a:cxnLst/>
              <a:rect l="l" t="t" r="r" b="b"/>
              <a:pathLst>
                <a:path w="21598979" h="2942862">
                  <a:moveTo>
                    <a:pt x="0" y="0"/>
                  </a:moveTo>
                  <a:lnTo>
                    <a:pt x="21598979" y="0"/>
                  </a:lnTo>
                  <a:lnTo>
                    <a:pt x="21598979" y="2942862"/>
                  </a:lnTo>
                  <a:lnTo>
                    <a:pt x="0" y="2942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307" b="-3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23073" y="6282981"/>
              <a:ext cx="5811590" cy="2723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25"/>
                </a:lnSpc>
              </a:pPr>
              <a:r>
                <a:rPr lang="en-US" sz="3946">
                  <a:solidFill>
                    <a:srgbClr val="311AE6"/>
                  </a:solidFill>
                  <a:latin typeface="Rye"/>
                  <a:ea typeface="Rye"/>
                  <a:cs typeface="Rye"/>
                  <a:sym typeface="Rye"/>
                </a:rPr>
                <a:t>SCHOLARSHIP </a:t>
              </a:r>
            </a:p>
            <a:p>
              <a:pPr algn="ctr">
                <a:lnSpc>
                  <a:spcPts val="5525"/>
                </a:lnSpc>
              </a:pPr>
              <a:r>
                <a:rPr lang="en-US" sz="3946">
                  <a:solidFill>
                    <a:srgbClr val="311AE6"/>
                  </a:solidFill>
                  <a:latin typeface="Rye"/>
                  <a:ea typeface="Rye"/>
                  <a:cs typeface="Rye"/>
                  <a:sym typeface="Rye"/>
                </a:rPr>
                <a:t>&amp; GRANT </a:t>
              </a:r>
            </a:p>
            <a:p>
              <a:pPr algn="ctr">
                <a:lnSpc>
                  <a:spcPts val="5525"/>
                </a:lnSpc>
              </a:pPr>
              <a:r>
                <a:rPr lang="en-US" sz="3946">
                  <a:solidFill>
                    <a:srgbClr val="311AE6"/>
                  </a:solidFill>
                  <a:latin typeface="Rye"/>
                  <a:ea typeface="Rye"/>
                  <a:cs typeface="Rye"/>
                  <a:sym typeface="Rye"/>
                </a:rPr>
                <a:t>RECIPIENTS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516124" y="9255241"/>
              <a:ext cx="2648032" cy="141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24"/>
                </a:lnSpc>
              </a:pPr>
              <a:r>
                <a:rPr lang="en-US" sz="1518" b="1">
                  <a:solidFill>
                    <a:srgbClr val="16213D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Samuel Zimel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School: UNT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Major: Mathematics</a:t>
              </a:r>
            </a:p>
            <a:p>
              <a:pPr algn="l">
                <a:lnSpc>
                  <a:spcPts val="2124"/>
                </a:lnSpc>
              </a:pPr>
              <a:r>
                <a:rPr lang="en-US" sz="1518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Graduates: 12/9/2025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490889"/>
            <a:chOff x="0" y="787249"/>
            <a:chExt cx="24384000" cy="13987851"/>
          </a:xfrm>
        </p:grpSpPr>
        <p:grpSp>
          <p:nvGrpSpPr>
            <p:cNvPr id="3" name="Group 3"/>
            <p:cNvGrpSpPr/>
            <p:nvPr/>
          </p:nvGrpSpPr>
          <p:grpSpPr>
            <a:xfrm>
              <a:off x="15402342" y="806015"/>
              <a:ext cx="5128196" cy="2107716"/>
              <a:chOff x="0" y="0"/>
              <a:chExt cx="3808615" cy="15653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08603" cy="1565402"/>
              </a:xfrm>
              <a:custGeom>
                <a:avLst/>
                <a:gdLst/>
                <a:ahLst/>
                <a:cxnLst/>
                <a:rect l="l" t="t" r="r" b="b"/>
                <a:pathLst>
                  <a:path w="3808603" h="1565402">
                    <a:moveTo>
                      <a:pt x="0" y="0"/>
                    </a:moveTo>
                    <a:lnTo>
                      <a:pt x="3808603" y="0"/>
                    </a:lnTo>
                    <a:lnTo>
                      <a:pt x="3808603" y="1565402"/>
                    </a:lnTo>
                    <a:lnTo>
                      <a:pt x="0" y="15654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6" r="-17" b="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3608521" y="836851"/>
              <a:ext cx="2893895" cy="2893895"/>
              <a:chOff x="0" y="0"/>
              <a:chExt cx="2201747" cy="22017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201799" cy="2201799"/>
              </a:xfrm>
              <a:custGeom>
                <a:avLst/>
                <a:gdLst/>
                <a:ahLst/>
                <a:cxnLst/>
                <a:rect l="l" t="t" r="r" b="b"/>
                <a:pathLst>
                  <a:path w="2201799" h="2201799">
                    <a:moveTo>
                      <a:pt x="0" y="0"/>
                    </a:moveTo>
                    <a:lnTo>
                      <a:pt x="2201799" y="0"/>
                    </a:lnTo>
                    <a:lnTo>
                      <a:pt x="2201799" y="2201799"/>
                    </a:lnTo>
                    <a:lnTo>
                      <a:pt x="0" y="22017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2" b="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686086">
              <a:off x="7064837" y="787249"/>
              <a:ext cx="8181486" cy="2393085"/>
            </a:xfrm>
            <a:custGeom>
              <a:avLst/>
              <a:gdLst/>
              <a:ahLst/>
              <a:cxnLst/>
              <a:rect l="l" t="t" r="r" b="b"/>
              <a:pathLst>
                <a:path w="8181486" h="2393085">
                  <a:moveTo>
                    <a:pt x="0" y="0"/>
                  </a:moveTo>
                  <a:lnTo>
                    <a:pt x="8181485" y="0"/>
                  </a:lnTo>
                  <a:lnTo>
                    <a:pt x="8181485" y="2393084"/>
                  </a:lnTo>
                  <a:lnTo>
                    <a:pt x="0" y="2393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9496754" y="10930228"/>
              <a:ext cx="3144259" cy="3573021"/>
            </a:xfrm>
            <a:custGeom>
              <a:avLst/>
              <a:gdLst/>
              <a:ahLst/>
              <a:cxnLst/>
              <a:rect l="l" t="t" r="r" b="b"/>
              <a:pathLst>
                <a:path w="3144259" h="3573021">
                  <a:moveTo>
                    <a:pt x="0" y="0"/>
                  </a:moveTo>
                  <a:lnTo>
                    <a:pt x="3144259" y="0"/>
                  </a:lnTo>
                  <a:lnTo>
                    <a:pt x="3144259" y="3573021"/>
                  </a:lnTo>
                  <a:lnTo>
                    <a:pt x="0" y="3573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787249"/>
              <a:ext cx="3467785" cy="13987851"/>
            </a:xfrm>
            <a:custGeom>
              <a:avLst/>
              <a:gdLst/>
              <a:ahLst/>
              <a:cxnLst/>
              <a:rect l="l" t="t" r="r" b="b"/>
              <a:pathLst>
                <a:path w="3467785" h="13987851">
                  <a:moveTo>
                    <a:pt x="0" y="0"/>
                  </a:moveTo>
                  <a:lnTo>
                    <a:pt x="3467785" y="0"/>
                  </a:lnTo>
                  <a:lnTo>
                    <a:pt x="3467785" y="13987850"/>
                  </a:lnTo>
                  <a:lnTo>
                    <a:pt x="0" y="13987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3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942570" y="806015"/>
              <a:ext cx="3441430" cy="13697234"/>
            </a:xfrm>
            <a:custGeom>
              <a:avLst/>
              <a:gdLst/>
              <a:ahLst/>
              <a:cxnLst/>
              <a:rect l="l" t="t" r="r" b="b"/>
              <a:pathLst>
                <a:path w="3441430" h="13697234">
                  <a:moveTo>
                    <a:pt x="0" y="0"/>
                  </a:moveTo>
                  <a:lnTo>
                    <a:pt x="3441430" y="0"/>
                  </a:lnTo>
                  <a:lnTo>
                    <a:pt x="3441430" y="13697234"/>
                  </a:lnTo>
                  <a:lnTo>
                    <a:pt x="0" y="13697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493081" y="4019671"/>
              <a:ext cx="5281497" cy="1256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760" spc="35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RIMS Atlanta Chapter establishes the Spencer Educational Foundation after the passing of Robert S. Spencer (1929-1979).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493081" y="3259708"/>
              <a:ext cx="2353311" cy="471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121" dirty="0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FOUNDING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45103" y="3857428"/>
              <a:ext cx="1530004" cy="804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54"/>
                </a:lnSpc>
              </a:pPr>
              <a:r>
                <a:rPr lang="en-US" sz="3610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1979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493081" y="6609587"/>
              <a:ext cx="5030555" cy="1548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760" spc="35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Spencer awards scholarships to undergraduate, graduate, and Ph.D. students, along with working RMI professionals pursuing their master’s degrees.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493081" y="5872622"/>
              <a:ext cx="3239531" cy="471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3"/>
                </a:lnSpc>
              </a:pPr>
              <a:r>
                <a:rPr lang="en-US" sz="2116" dirty="0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SCHOLARSHIPS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57224" y="6698692"/>
              <a:ext cx="4668564" cy="815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18"/>
                </a:lnSpc>
              </a:pPr>
              <a:r>
                <a:rPr lang="en-US" sz="3655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$10.5 MILLION+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493081" y="9008010"/>
              <a:ext cx="2599143" cy="528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46"/>
                </a:lnSpc>
              </a:pPr>
              <a:r>
                <a:rPr lang="en-US" sz="2389" dirty="0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GRANTS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493081" y="9628470"/>
              <a:ext cx="8219073" cy="2377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60"/>
                </a:lnSpc>
              </a:pPr>
              <a:r>
                <a:rPr lang="en-US" sz="1860" spc="36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Spencer’s various grant programs support student-centered initiatives at universities and industry organizations that fall into the following two critical branches:</a:t>
              </a:r>
            </a:p>
            <a:p>
              <a:pPr algn="l">
                <a:lnSpc>
                  <a:spcPts val="930"/>
                </a:lnSpc>
              </a:pPr>
              <a:endParaRPr lang="en-US" sz="1860" spc="36" dirty="0">
                <a:solidFill>
                  <a:srgbClr val="000000"/>
                </a:solidFill>
                <a:latin typeface="Mont"/>
                <a:ea typeface="Mont"/>
                <a:cs typeface="Mont"/>
                <a:sym typeface="Mont"/>
              </a:endParaRPr>
            </a:p>
            <a:p>
              <a:pPr algn="l">
                <a:lnSpc>
                  <a:spcPts val="1860"/>
                </a:lnSpc>
              </a:pPr>
              <a:r>
                <a:rPr lang="en-US" sz="1860" b="1" spc="36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A) Provide experiential learning opportunities for RMI students, and</a:t>
              </a:r>
            </a:p>
            <a:p>
              <a:pPr algn="l">
                <a:lnSpc>
                  <a:spcPts val="1860"/>
                </a:lnSpc>
              </a:pPr>
              <a:r>
                <a:rPr lang="en-US" sz="1860" b="1" spc="36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B) Attract new talent to the industry.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754644" y="9950180"/>
              <a:ext cx="3380918" cy="687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7"/>
                </a:lnSpc>
              </a:pPr>
              <a:r>
                <a:rPr lang="en-US" sz="3055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$9 MILLION+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466997" y="13058497"/>
              <a:ext cx="6056579" cy="38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760" spc="35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Students across USA and Canada!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466997" y="12281259"/>
              <a:ext cx="4084565" cy="5027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103"/>
                </a:lnSpc>
              </a:pPr>
              <a:r>
                <a:rPr lang="en-US" sz="2300" dirty="0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STUDENTS</a:t>
              </a:r>
              <a:r>
                <a:rPr lang="en-US" sz="2216" dirty="0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 IMPACTED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150779" y="12475874"/>
              <a:ext cx="4588648" cy="802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2"/>
                </a:lnSpc>
              </a:pPr>
              <a:r>
                <a:rPr lang="en-US" sz="3573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100,000+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5987156" y="4578529"/>
              <a:ext cx="6925084" cy="2708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9368" lvl="2" indent="-143123" algn="l">
                <a:lnSpc>
                  <a:spcPts val="2629"/>
                </a:lnSpc>
                <a:buAutoNum type="arabicPeriod"/>
              </a:pPr>
              <a:r>
                <a:rPr lang="en-US" sz="1878" u="sng">
                  <a:solidFill>
                    <a:srgbClr val="0000FF"/>
                  </a:solidFill>
                  <a:latin typeface="Mont"/>
                  <a:ea typeface="Mont"/>
                  <a:cs typeface="Mont"/>
                  <a:sym typeface="Mont"/>
                  <a:hlinkClick r:id="rId10" tooltip="https://www.spencered.org/scholarships"/>
                </a:rPr>
                <a:t>Scholarship Program</a:t>
              </a:r>
            </a:p>
            <a:p>
              <a:pPr marL="429368" lvl="2" indent="-143123" algn="l">
                <a:lnSpc>
                  <a:spcPts val="2629"/>
                </a:lnSpc>
                <a:buAutoNum type="arabicPeriod"/>
              </a:pPr>
              <a:r>
                <a:rPr lang="en-US" sz="1878" u="sng">
                  <a:solidFill>
                    <a:srgbClr val="0000FF"/>
                  </a:solidFill>
                  <a:latin typeface="Mont"/>
                  <a:ea typeface="Mont"/>
                  <a:cs typeface="Mont"/>
                  <a:sym typeface="Mont"/>
                  <a:hlinkClick r:id="rId11" tooltip="https://www.spencered.org/general-grants"/>
                </a:rPr>
                <a:t>General Grant Program</a:t>
              </a:r>
            </a:p>
            <a:p>
              <a:pPr marL="429368" lvl="2" indent="-143123" algn="l">
                <a:lnSpc>
                  <a:spcPts val="2629"/>
                </a:lnSpc>
                <a:buAutoNum type="arabicPeriod"/>
              </a:pPr>
              <a:r>
                <a:rPr lang="en-US" sz="1878" u="sng">
                  <a:solidFill>
                    <a:srgbClr val="0000FF"/>
                  </a:solidFill>
                  <a:latin typeface="Mont"/>
                  <a:ea typeface="Mont"/>
                  <a:cs typeface="Mont"/>
                  <a:sym typeface="Mont"/>
                  <a:hlinkClick r:id="rId12" tooltip="https://www.spencered.org/internship-grants"/>
                </a:rPr>
                <a:t>Internship Grant Program</a:t>
              </a:r>
            </a:p>
            <a:p>
              <a:pPr marL="429368" lvl="2" indent="-143123" algn="l">
                <a:lnSpc>
                  <a:spcPts val="2629"/>
                </a:lnSpc>
                <a:buAutoNum type="arabicPeriod"/>
              </a:pPr>
              <a:r>
                <a:rPr lang="en-US" sz="1878" u="sng">
                  <a:solidFill>
                    <a:srgbClr val="0000FF"/>
                  </a:solidFill>
                  <a:latin typeface="Mont"/>
                  <a:ea typeface="Mont"/>
                  <a:cs typeface="Mont"/>
                  <a:sym typeface="Mont"/>
                  <a:hlinkClick r:id="rId13" tooltip="https://www.spencered.org/risk-manager-on-campus"/>
                </a:rPr>
                <a:t>RMOC Grant Program</a:t>
              </a:r>
            </a:p>
            <a:p>
              <a:pPr marL="429368" lvl="2" indent="-143123" algn="l">
                <a:lnSpc>
                  <a:spcPts val="2629"/>
                </a:lnSpc>
                <a:buAutoNum type="arabicPeriod"/>
              </a:pPr>
              <a:r>
                <a:rPr lang="en-US" sz="1878" u="sng">
                  <a:solidFill>
                    <a:srgbClr val="0000FF"/>
                  </a:solidFill>
                  <a:latin typeface="Mont"/>
                  <a:ea typeface="Mont"/>
                  <a:cs typeface="Mont"/>
                  <a:sym typeface="Mont"/>
                  <a:hlinkClick r:id="rId14" tooltip="https://www.spencered.org/course-development-grants"/>
                </a:rPr>
                <a:t>Course Development Grant Program</a:t>
              </a:r>
            </a:p>
            <a:p>
              <a:pPr marL="429368" lvl="2" indent="-143123" algn="l">
                <a:lnSpc>
                  <a:spcPts val="2629"/>
                </a:lnSpc>
                <a:buAutoNum type="arabicPeriod"/>
              </a:pPr>
              <a:r>
                <a:rPr lang="en-US" sz="1878" u="sng">
                  <a:solidFill>
                    <a:srgbClr val="0000FF"/>
                  </a:solidFill>
                  <a:latin typeface="Mont"/>
                  <a:ea typeface="Mont"/>
                  <a:cs typeface="Mont"/>
                  <a:sym typeface="Mont"/>
                  <a:hlinkClick r:id="rId15" tooltip="https://www.spencered.org/2024-risk-management-challenge"/>
                </a:rPr>
                <a:t>Student Risk Management Challenge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130436" y="3886003"/>
              <a:ext cx="4886615" cy="515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321" dirty="0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CORE PROGRAMMING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6174749" y="8602080"/>
              <a:ext cx="7125403" cy="2191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2388" lvl="2" indent="-140796" algn="l">
                <a:lnSpc>
                  <a:spcPts val="2586"/>
                </a:lnSpc>
                <a:buFont typeface="Arial"/>
                <a:buChar char="⚬"/>
              </a:pPr>
              <a:r>
                <a:rPr lang="en-US" sz="1847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Mentorship Program</a:t>
              </a:r>
            </a:p>
            <a:p>
              <a:pPr marL="422388" lvl="2" indent="-140796" algn="l">
                <a:lnSpc>
                  <a:spcPts val="2586"/>
                </a:lnSpc>
                <a:buFont typeface="Arial"/>
                <a:buChar char="⚬"/>
              </a:pPr>
              <a:r>
                <a:rPr lang="en-US" sz="1847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Student Webinar Series </a:t>
              </a:r>
            </a:p>
            <a:p>
              <a:pPr marL="422388" lvl="2" indent="-140796" algn="l">
                <a:lnSpc>
                  <a:spcPts val="2586"/>
                </a:lnSpc>
                <a:buFont typeface="Arial"/>
                <a:buChar char="⚬"/>
              </a:pPr>
              <a:r>
                <a:rPr lang="en-US" sz="1847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Student Speaking Engagements </a:t>
              </a:r>
            </a:p>
            <a:p>
              <a:pPr marL="422388" lvl="2" indent="-140796" algn="l">
                <a:lnSpc>
                  <a:spcPts val="2586"/>
                </a:lnSpc>
                <a:buFont typeface="Arial"/>
                <a:buChar char="⚬"/>
              </a:pPr>
              <a:r>
                <a:rPr lang="en-US" sz="1847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Collaboration With Other Organizations</a:t>
              </a:r>
            </a:p>
            <a:p>
              <a:pPr marL="422388" lvl="2" indent="-140796" algn="l">
                <a:lnSpc>
                  <a:spcPts val="2586"/>
                </a:lnSpc>
                <a:buFont typeface="Arial"/>
                <a:buChar char="⚬"/>
              </a:pPr>
              <a:r>
                <a:rPr lang="en-US" sz="1847" dirty="0">
                  <a:solidFill>
                    <a:srgbClr val="000000"/>
                  </a:solidFill>
                  <a:latin typeface="Mont"/>
                  <a:ea typeface="Mont"/>
                  <a:cs typeface="Mont"/>
                  <a:sym typeface="Mont"/>
                </a:rPr>
                <a:t>Promote Free RMI Industry Resources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6130436" y="7846249"/>
              <a:ext cx="3793263" cy="51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3"/>
                </a:lnSpc>
              </a:pPr>
              <a:r>
                <a:rPr lang="en-US" sz="2316">
                  <a:solidFill>
                    <a:srgbClr val="007299"/>
                  </a:solidFill>
                  <a:latin typeface="Lilita One"/>
                  <a:ea typeface="Lilita One"/>
                  <a:cs typeface="Lilita One"/>
                  <a:sym typeface="Lilita One"/>
                </a:rPr>
                <a:t>OTHER RESOURCES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729972" y="13928919"/>
              <a:ext cx="3800566" cy="574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1"/>
                </a:lnSpc>
              </a:pPr>
              <a:r>
                <a:rPr lang="en-US" sz="2793" b="1" spc="26">
                  <a:solidFill>
                    <a:srgbClr val="92D05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SPENCERED.ORG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605858"/>
            <a:chOff x="0" y="0"/>
            <a:chExt cx="24384000" cy="14141143"/>
          </a:xfrm>
        </p:grpSpPr>
        <p:sp>
          <p:nvSpPr>
            <p:cNvPr id="3" name="Freeform 3"/>
            <p:cNvSpPr/>
            <p:nvPr/>
          </p:nvSpPr>
          <p:spPr>
            <a:xfrm>
              <a:off x="6582653" y="0"/>
              <a:ext cx="12060079" cy="13716000"/>
            </a:xfrm>
            <a:custGeom>
              <a:avLst/>
              <a:gdLst/>
              <a:ahLst/>
              <a:cxnLst/>
              <a:rect l="l" t="t" r="r" b="b"/>
              <a:pathLst>
                <a:path w="12060079" h="13716000">
                  <a:moveTo>
                    <a:pt x="0" y="0"/>
                  </a:moveTo>
                  <a:lnTo>
                    <a:pt x="12060079" y="0"/>
                  </a:lnTo>
                  <a:lnTo>
                    <a:pt x="1206007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175" t="-1736" b="-17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983341" y="2574673"/>
              <a:ext cx="11258703" cy="3053923"/>
            </a:xfrm>
            <a:custGeom>
              <a:avLst/>
              <a:gdLst/>
              <a:ahLst/>
              <a:cxnLst/>
              <a:rect l="l" t="t" r="r" b="b"/>
              <a:pathLst>
                <a:path w="11258703" h="3053923">
                  <a:moveTo>
                    <a:pt x="0" y="0"/>
                  </a:moveTo>
                  <a:lnTo>
                    <a:pt x="11258702" y="0"/>
                  </a:lnTo>
                  <a:lnTo>
                    <a:pt x="11258702" y="3053923"/>
                  </a:lnTo>
                  <a:lnTo>
                    <a:pt x="0" y="305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937855" y="0"/>
              <a:ext cx="3446145" cy="13716000"/>
            </a:xfrm>
            <a:custGeom>
              <a:avLst/>
              <a:gdLst/>
              <a:ahLst/>
              <a:cxnLst/>
              <a:rect l="l" t="t" r="r" b="b"/>
              <a:pathLst>
                <a:path w="3446145" h="13716000">
                  <a:moveTo>
                    <a:pt x="0" y="0"/>
                  </a:moveTo>
                  <a:lnTo>
                    <a:pt x="3446145" y="0"/>
                  </a:lnTo>
                  <a:lnTo>
                    <a:pt x="34461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75630" y="8521893"/>
              <a:ext cx="3304750" cy="5194107"/>
            </a:xfrm>
            <a:custGeom>
              <a:avLst/>
              <a:gdLst/>
              <a:ahLst/>
              <a:cxnLst/>
              <a:rect l="l" t="t" r="r" b="b"/>
              <a:pathLst>
                <a:path w="3304750" h="5194107">
                  <a:moveTo>
                    <a:pt x="0" y="0"/>
                  </a:moveTo>
                  <a:lnTo>
                    <a:pt x="3304750" y="0"/>
                  </a:lnTo>
                  <a:lnTo>
                    <a:pt x="3304750" y="5194107"/>
                  </a:lnTo>
                  <a:lnTo>
                    <a:pt x="0" y="5194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9442832" y="9417097"/>
              <a:ext cx="2923004" cy="4724047"/>
            </a:xfrm>
            <a:custGeom>
              <a:avLst/>
              <a:gdLst/>
              <a:ahLst/>
              <a:cxnLst/>
              <a:rect l="l" t="t" r="r" b="b"/>
              <a:pathLst>
                <a:path w="2923004" h="4724047">
                  <a:moveTo>
                    <a:pt x="0" y="0"/>
                  </a:moveTo>
                  <a:lnTo>
                    <a:pt x="2923004" y="0"/>
                  </a:lnTo>
                  <a:lnTo>
                    <a:pt x="2923004" y="4724046"/>
                  </a:lnTo>
                  <a:lnTo>
                    <a:pt x="0" y="4724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296656" y="2574673"/>
              <a:ext cx="7790688" cy="10972800"/>
            </a:xfrm>
            <a:prstGeom prst="rect">
              <a:avLst/>
            </a:prstGeom>
          </p:spPr>
        </p:pic>
        <p:sp>
          <p:nvSpPr>
            <p:cNvPr id="9" name="Freeform 9"/>
            <p:cNvSpPr/>
            <p:nvPr/>
          </p:nvSpPr>
          <p:spPr>
            <a:xfrm>
              <a:off x="0" y="0"/>
              <a:ext cx="3446145" cy="13716000"/>
            </a:xfrm>
            <a:custGeom>
              <a:avLst/>
              <a:gdLst/>
              <a:ahLst/>
              <a:cxnLst/>
              <a:rect l="l" t="t" r="r" b="b"/>
              <a:pathLst>
                <a:path w="3446145" h="13716000">
                  <a:moveTo>
                    <a:pt x="0" y="0"/>
                  </a:moveTo>
                  <a:lnTo>
                    <a:pt x="3446145" y="0"/>
                  </a:lnTo>
                  <a:lnTo>
                    <a:pt x="344614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815945"/>
            <a:ext cx="18288000" cy="1843085"/>
          </a:xfrm>
          <a:custGeom>
            <a:avLst/>
            <a:gdLst/>
            <a:ahLst/>
            <a:cxnLst/>
            <a:rect l="l" t="t" r="r" b="b"/>
            <a:pathLst>
              <a:path w="18288000" h="1843085">
                <a:moveTo>
                  <a:pt x="0" y="0"/>
                </a:moveTo>
                <a:lnTo>
                  <a:pt x="18288000" y="0"/>
                </a:lnTo>
                <a:lnTo>
                  <a:pt x="18288000" y="1843086"/>
                </a:lnTo>
                <a:lnTo>
                  <a:pt x="0" y="1843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942421" y="967131"/>
            <a:ext cx="4984900" cy="57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534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to the 2024 </a:t>
            </a:r>
          </a:p>
          <a:p>
            <a:pPr algn="ctr">
              <a:lnSpc>
                <a:spcPts val="2147"/>
              </a:lnSpc>
            </a:pPr>
            <a:r>
              <a:rPr lang="en-US" sz="1534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DFW RIMS Fall Conference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7149021" y="48580"/>
            <a:ext cx="4571700" cy="1492649"/>
          </a:xfrm>
          <a:custGeom>
            <a:avLst/>
            <a:gdLst/>
            <a:ahLst/>
            <a:cxnLst/>
            <a:rect l="l" t="t" r="r" b="b"/>
            <a:pathLst>
              <a:path w="4571700" h="1492649">
                <a:moveTo>
                  <a:pt x="0" y="1492649"/>
                </a:moveTo>
                <a:lnTo>
                  <a:pt x="4571700" y="1492649"/>
                </a:lnTo>
                <a:lnTo>
                  <a:pt x="4571700" y="0"/>
                </a:lnTo>
                <a:lnTo>
                  <a:pt x="0" y="0"/>
                </a:lnTo>
                <a:lnTo>
                  <a:pt x="0" y="149264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320" r="-33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3612" y="70618"/>
            <a:ext cx="2471423" cy="2471423"/>
            <a:chOff x="0" y="0"/>
            <a:chExt cx="2412081" cy="24120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2111" cy="2412111"/>
            </a:xfrm>
            <a:custGeom>
              <a:avLst/>
              <a:gdLst/>
              <a:ahLst/>
              <a:cxnLst/>
              <a:rect l="l" t="t" r="r" b="b"/>
              <a:pathLst>
                <a:path w="2412111" h="2412111">
                  <a:moveTo>
                    <a:pt x="0" y="0"/>
                  </a:moveTo>
                  <a:lnTo>
                    <a:pt x="2412111" y="0"/>
                  </a:lnTo>
                  <a:lnTo>
                    <a:pt x="2412111" y="2412111"/>
                  </a:lnTo>
                  <a:lnTo>
                    <a:pt x="0" y="2412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626928" y="5413018"/>
            <a:ext cx="2430663" cy="4379573"/>
          </a:xfrm>
          <a:custGeom>
            <a:avLst/>
            <a:gdLst/>
            <a:ahLst/>
            <a:cxnLst/>
            <a:rect l="l" t="t" r="r" b="b"/>
            <a:pathLst>
              <a:path w="2430663" h="4379573">
                <a:moveTo>
                  <a:pt x="0" y="0"/>
                </a:moveTo>
                <a:lnTo>
                  <a:pt x="2430663" y="0"/>
                </a:lnTo>
                <a:lnTo>
                  <a:pt x="2430663" y="4379574"/>
                </a:lnTo>
                <a:lnTo>
                  <a:pt x="0" y="4379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88804">
            <a:off x="100403" y="3837225"/>
            <a:ext cx="3675320" cy="3151587"/>
          </a:xfrm>
          <a:custGeom>
            <a:avLst/>
            <a:gdLst/>
            <a:ahLst/>
            <a:cxnLst/>
            <a:rect l="l" t="t" r="r" b="b"/>
            <a:pathLst>
              <a:path w="3675320" h="3151587">
                <a:moveTo>
                  <a:pt x="0" y="0"/>
                </a:moveTo>
                <a:lnTo>
                  <a:pt x="3675320" y="0"/>
                </a:lnTo>
                <a:lnTo>
                  <a:pt x="3675320" y="3151587"/>
                </a:lnTo>
                <a:lnTo>
                  <a:pt x="0" y="3151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363522">
            <a:off x="14960577" y="2614540"/>
            <a:ext cx="2125292" cy="2656616"/>
          </a:xfrm>
          <a:custGeom>
            <a:avLst/>
            <a:gdLst/>
            <a:ahLst/>
            <a:cxnLst/>
            <a:rect l="l" t="t" r="r" b="b"/>
            <a:pathLst>
              <a:path w="2125292" h="2656616">
                <a:moveTo>
                  <a:pt x="0" y="0"/>
                </a:moveTo>
                <a:lnTo>
                  <a:pt x="2125292" y="0"/>
                </a:lnTo>
                <a:lnTo>
                  <a:pt x="2125292" y="2656616"/>
                </a:lnTo>
                <a:lnTo>
                  <a:pt x="0" y="2656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38625" y="0"/>
            <a:ext cx="2283714" cy="4114800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239694" y="93081"/>
            <a:ext cx="2390353" cy="7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1"/>
              </a:lnSpc>
            </a:pPr>
            <a:r>
              <a:rPr lang="en-US" sz="3286">
                <a:solidFill>
                  <a:srgbClr val="FFF6E9"/>
                </a:solidFill>
                <a:latin typeface="Rye"/>
                <a:ea typeface="Rye"/>
                <a:cs typeface="Rye"/>
                <a:sym typeface="Rye"/>
              </a:rPr>
              <a:t>WELCOME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502130" y="1722204"/>
            <a:ext cx="9606328" cy="7963722"/>
            <a:chOff x="0" y="0"/>
            <a:chExt cx="12808438" cy="1061829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12808438" cy="719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6"/>
                </a:lnSpc>
              </a:pPr>
              <a:r>
                <a:rPr lang="en-US" sz="3226" b="1">
                  <a:solidFill>
                    <a:srgbClr val="019285"/>
                  </a:solidFill>
                  <a:latin typeface="Quincy Bold"/>
                  <a:ea typeface="Quincy Bold"/>
                  <a:cs typeface="Quincy Bold"/>
                  <a:sym typeface="Quincy Bold"/>
                </a:rPr>
                <a:t>2024 Executive Officers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45537" y="3469984"/>
              <a:ext cx="2118928" cy="17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1"/>
                </a:lnSpc>
              </a:pPr>
              <a:r>
                <a:rPr lang="en-US" sz="906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Globe Life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382725" y="3469984"/>
              <a:ext cx="2118928" cy="17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1"/>
                </a:lnSpc>
              </a:pPr>
              <a:r>
                <a:rPr lang="en-US" sz="906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Hillwood, a Perot Company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501653" y="3469984"/>
              <a:ext cx="2118928" cy="17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1"/>
                </a:lnSpc>
              </a:pPr>
              <a:r>
                <a:rPr lang="en-US" sz="906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DFW International Airport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45537" y="3255526"/>
              <a:ext cx="2118928" cy="175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1"/>
                </a:lnSpc>
              </a:pPr>
              <a:r>
                <a:rPr lang="en-US" sz="1032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President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382725" y="3255526"/>
              <a:ext cx="2118928" cy="175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1"/>
                </a:lnSpc>
              </a:pPr>
              <a:r>
                <a:rPr lang="en-US" sz="1032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Vice President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501653" y="3255526"/>
              <a:ext cx="2118928" cy="175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1"/>
                </a:lnSpc>
              </a:pPr>
              <a:r>
                <a:rPr lang="en-US" sz="1032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Treasurer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620581" y="3255526"/>
              <a:ext cx="2118928" cy="175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1"/>
                </a:lnSpc>
              </a:pPr>
              <a:r>
                <a:rPr lang="en-US" sz="1032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Secretary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620581" y="3469984"/>
              <a:ext cx="2118928" cy="17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1"/>
                </a:lnSpc>
              </a:pPr>
              <a:r>
                <a:rPr lang="en-US" sz="906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Varsity Brands, LLC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698639" y="3478003"/>
              <a:ext cx="2118928" cy="17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1"/>
                </a:lnSpc>
              </a:pPr>
              <a:endParaRPr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698639" y="3263545"/>
              <a:ext cx="2118928" cy="175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1"/>
                </a:lnSpc>
              </a:pPr>
              <a:r>
                <a:rPr lang="en-US" sz="1032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Assistant Secretary</a:t>
              </a:r>
            </a:p>
          </p:txBody>
        </p: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507756" y="821074"/>
              <a:ext cx="1794490" cy="1971190"/>
              <a:chOff x="0" y="0"/>
              <a:chExt cx="5803900" cy="6375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t="-2325" b="-232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2585814" y="821074"/>
              <a:ext cx="1794490" cy="1971190"/>
              <a:chOff x="0" y="0"/>
              <a:chExt cx="5803900" cy="63754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t="-4780" b="-478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4663872" y="821074"/>
              <a:ext cx="1794490" cy="1971190"/>
              <a:chOff x="0" y="0"/>
              <a:chExt cx="5803900" cy="63754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t="-2314" b="-231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6782800" y="821074"/>
              <a:ext cx="1794490" cy="1971190"/>
              <a:chOff x="0" y="0"/>
              <a:chExt cx="5803900" cy="63754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t="-738" b="-73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345537" y="2933543"/>
              <a:ext cx="2118928" cy="25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1"/>
                </a:lnSpc>
              </a:pPr>
              <a:r>
                <a:rPr lang="en-US" sz="1411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Emily Casso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423595" y="2933543"/>
              <a:ext cx="2118928" cy="25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1"/>
                </a:lnSpc>
              </a:pPr>
              <a:r>
                <a:rPr lang="en-US" sz="1411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Marissa Holland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4501653" y="2933543"/>
              <a:ext cx="2118928" cy="25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1"/>
                </a:lnSpc>
              </a:pPr>
              <a:r>
                <a:rPr lang="en-US" sz="1411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Catrina Gilbert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6620581" y="2933543"/>
              <a:ext cx="2118928" cy="25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1"/>
                </a:lnSpc>
              </a:pPr>
              <a:r>
                <a:rPr lang="en-US" sz="1411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Pamela Bradshaw</a:t>
              </a:r>
            </a:p>
          </p:txBody>
        </p:sp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8901728" y="829533"/>
              <a:ext cx="1794490" cy="1971190"/>
              <a:chOff x="0" y="0"/>
              <a:chExt cx="5803900" cy="63754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2120" r="-212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2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8698639" y="2941562"/>
              <a:ext cx="2118928" cy="25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1"/>
                </a:lnSpc>
              </a:pPr>
              <a:r>
                <a:rPr lang="en-US" sz="1411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Tiara Wallace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8698639" y="3478003"/>
              <a:ext cx="2118928" cy="17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1"/>
                </a:lnSpc>
              </a:pPr>
              <a:r>
                <a:rPr lang="en-US" sz="906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Invesco Real Estate</a:t>
              </a:r>
            </a:p>
          </p:txBody>
        </p: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10901156" y="829533"/>
              <a:ext cx="1794490" cy="1971190"/>
              <a:chOff x="0" y="0"/>
              <a:chExt cx="5803900" cy="63754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19"/>
                <a:stretch>
                  <a:fillRect l="-13175" r="-1317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47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10689510" y="3448601"/>
              <a:ext cx="2118928" cy="461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1"/>
                </a:lnSpc>
              </a:pPr>
              <a:r>
                <a:rPr lang="en-US" sz="906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Raising Cane’s </a:t>
              </a:r>
            </a:p>
            <a:p>
              <a:pPr algn="ctr">
                <a:lnSpc>
                  <a:spcPts val="861"/>
                </a:lnSpc>
              </a:pPr>
              <a:r>
                <a:rPr lang="en-US" sz="906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Restaurants, LLC</a:t>
              </a:r>
            </a:p>
            <a:p>
              <a:pPr algn="ctr">
                <a:lnSpc>
                  <a:spcPts val="861"/>
                </a:lnSpc>
              </a:pPr>
              <a:endParaRPr lang="en-US" sz="906">
                <a:solidFill>
                  <a:srgbClr val="37263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0689510" y="2941562"/>
              <a:ext cx="2118928" cy="25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1"/>
                </a:lnSpc>
              </a:pPr>
              <a:r>
                <a:rPr lang="en-US" sz="1411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LaToya Lee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0689510" y="3263545"/>
              <a:ext cx="2118928" cy="175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1"/>
                </a:lnSpc>
              </a:pPr>
              <a:r>
                <a:rPr lang="en-US" sz="1032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Past President</a:t>
              </a:r>
            </a:p>
          </p:txBody>
        </p:sp>
        <p:grpSp>
          <p:nvGrpSpPr>
            <p:cNvPr id="51" name="Group 51"/>
            <p:cNvGrpSpPr>
              <a:grpSpLocks noChangeAspect="1"/>
            </p:cNvGrpSpPr>
            <p:nvPr/>
          </p:nvGrpSpPr>
          <p:grpSpPr>
            <a:xfrm>
              <a:off x="9760782" y="4059316"/>
              <a:ext cx="1740370" cy="1911741"/>
              <a:chOff x="0" y="0"/>
              <a:chExt cx="5803900" cy="63754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533" r="-341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53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>
              <a:off x="1712077" y="7539050"/>
              <a:ext cx="1740370" cy="1911741"/>
              <a:chOff x="0" y="0"/>
              <a:chExt cx="5803900" cy="63754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1"/>
                <a:stretch>
                  <a:fillRect l="-19538" r="-1813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6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57"/>
            <p:cNvGrpSpPr>
              <a:grpSpLocks noChangeAspect="1"/>
            </p:cNvGrpSpPr>
            <p:nvPr/>
          </p:nvGrpSpPr>
          <p:grpSpPr>
            <a:xfrm>
              <a:off x="5710192" y="7615649"/>
              <a:ext cx="1740370" cy="1911741"/>
              <a:chOff x="0" y="0"/>
              <a:chExt cx="5803900" cy="63754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2"/>
                <a:stretch>
                  <a:fillRect l="-4945" r="-494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59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60"/>
            <p:cNvGrpSpPr>
              <a:grpSpLocks noChangeAspect="1"/>
            </p:cNvGrpSpPr>
            <p:nvPr/>
          </p:nvGrpSpPr>
          <p:grpSpPr>
            <a:xfrm>
              <a:off x="7725578" y="7615649"/>
              <a:ext cx="1740370" cy="1911741"/>
              <a:chOff x="0" y="0"/>
              <a:chExt cx="5803900" cy="63754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t="-12506" b="-1250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62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63"/>
            <p:cNvGrpSpPr>
              <a:grpSpLocks noChangeAspect="1"/>
            </p:cNvGrpSpPr>
            <p:nvPr/>
          </p:nvGrpSpPr>
          <p:grpSpPr>
            <a:xfrm>
              <a:off x="3657709" y="7597502"/>
              <a:ext cx="1740370" cy="1911741"/>
              <a:chOff x="0" y="0"/>
              <a:chExt cx="5803900" cy="63754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4"/>
                <a:stretch>
                  <a:fillRect b="-425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65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6" name="Group 66"/>
            <p:cNvGrpSpPr>
              <a:grpSpLocks noChangeAspect="1"/>
            </p:cNvGrpSpPr>
            <p:nvPr/>
          </p:nvGrpSpPr>
          <p:grpSpPr>
            <a:xfrm>
              <a:off x="1634227" y="4034222"/>
              <a:ext cx="1740370" cy="1911741"/>
              <a:chOff x="0" y="0"/>
              <a:chExt cx="5803900" cy="63754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5"/>
                <a:stretch>
                  <a:fillRect l="-4440" r="-444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68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" name="Group 69"/>
            <p:cNvGrpSpPr>
              <a:grpSpLocks noChangeAspect="1"/>
            </p:cNvGrpSpPr>
            <p:nvPr/>
          </p:nvGrpSpPr>
          <p:grpSpPr>
            <a:xfrm>
              <a:off x="3649612" y="4034222"/>
              <a:ext cx="1740370" cy="1911741"/>
              <a:chOff x="0" y="0"/>
              <a:chExt cx="5803900" cy="63754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6"/>
                <a:stretch>
                  <a:fillRect t="-2397" b="-239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71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" name="Group 72"/>
            <p:cNvGrpSpPr>
              <a:grpSpLocks noChangeAspect="1"/>
            </p:cNvGrpSpPr>
            <p:nvPr/>
          </p:nvGrpSpPr>
          <p:grpSpPr>
            <a:xfrm>
              <a:off x="5704635" y="4034222"/>
              <a:ext cx="1740370" cy="1911741"/>
              <a:chOff x="0" y="0"/>
              <a:chExt cx="5803900" cy="63754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7"/>
                <a:stretch>
                  <a:fillRect t="-1962" b="-19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74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75"/>
            <p:cNvGrpSpPr>
              <a:grpSpLocks noChangeAspect="1"/>
            </p:cNvGrpSpPr>
            <p:nvPr/>
          </p:nvGrpSpPr>
          <p:grpSpPr>
            <a:xfrm>
              <a:off x="7753340" y="4059316"/>
              <a:ext cx="1740370" cy="1911741"/>
              <a:chOff x="0" y="0"/>
              <a:chExt cx="5803900" cy="63754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8"/>
                <a:stretch>
                  <a:fillRect l="-18837" r="-1883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77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8" name="Group 78"/>
            <p:cNvGrpSpPr>
              <a:grpSpLocks noChangeAspect="1"/>
            </p:cNvGrpSpPr>
            <p:nvPr/>
          </p:nvGrpSpPr>
          <p:grpSpPr>
            <a:xfrm>
              <a:off x="9701326" y="7629293"/>
              <a:ext cx="1740370" cy="1911741"/>
              <a:chOff x="0" y="0"/>
              <a:chExt cx="5803900" cy="637540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12700" y="12700"/>
                <a:ext cx="57785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778500" h="6350000">
                    <a:moveTo>
                      <a:pt x="2889250" y="0"/>
                    </a:moveTo>
                    <a:cubicBezTo>
                      <a:pt x="1258570" y="0"/>
                      <a:pt x="0" y="1144270"/>
                      <a:pt x="0" y="2917190"/>
                    </a:cubicBezTo>
                    <a:cubicBezTo>
                      <a:pt x="0" y="4175760"/>
                      <a:pt x="0" y="6350000"/>
                      <a:pt x="0" y="6350000"/>
                    </a:cubicBezTo>
                    <a:lnTo>
                      <a:pt x="2889250" y="6350000"/>
                    </a:lnTo>
                    <a:lnTo>
                      <a:pt x="5778500" y="6350000"/>
                    </a:lnTo>
                    <a:cubicBezTo>
                      <a:pt x="5778500" y="6350000"/>
                      <a:pt x="5778500" y="4175760"/>
                      <a:pt x="5778500" y="2917190"/>
                    </a:cubicBezTo>
                    <a:cubicBezTo>
                      <a:pt x="5778500" y="1144270"/>
                      <a:pt x="4519930" y="0"/>
                      <a:pt x="2889250" y="0"/>
                    </a:cubicBezTo>
                    <a:close/>
                  </a:path>
                </a:pathLst>
              </a:custGeom>
              <a:blipFill>
                <a:blip r:embed="rId29"/>
                <a:stretch>
                  <a:fillRect t="-4182" b="-3231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80"/>
              <p:cNvSpPr/>
              <p:nvPr/>
            </p:nvSpPr>
            <p:spPr>
              <a:xfrm>
                <a:off x="0" y="0"/>
                <a:ext cx="5803900" cy="6375400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6375400">
                    <a:moveTo>
                      <a:pt x="5803900" y="6375400"/>
                    </a:moveTo>
                    <a:lnTo>
                      <a:pt x="0" y="6375400"/>
                    </a:lnTo>
                    <a:lnTo>
                      <a:pt x="0" y="2929890"/>
                    </a:lnTo>
                    <a:cubicBezTo>
                      <a:pt x="0" y="2495550"/>
                      <a:pt x="74930" y="2089150"/>
                      <a:pt x="223520" y="1720850"/>
                    </a:cubicBezTo>
                    <a:cubicBezTo>
                      <a:pt x="365760" y="1367790"/>
                      <a:pt x="571500" y="1056640"/>
                      <a:pt x="836930" y="797560"/>
                    </a:cubicBezTo>
                    <a:cubicBezTo>
                      <a:pt x="1361440" y="283210"/>
                      <a:pt x="2095500" y="0"/>
                      <a:pt x="2901950" y="0"/>
                    </a:cubicBezTo>
                    <a:cubicBezTo>
                      <a:pt x="3708400" y="0"/>
                      <a:pt x="4441190" y="283210"/>
                      <a:pt x="4966970" y="797560"/>
                    </a:cubicBezTo>
                    <a:cubicBezTo>
                      <a:pt x="5232400" y="1056640"/>
                      <a:pt x="5438140" y="1367790"/>
                      <a:pt x="5580380" y="1722120"/>
                    </a:cubicBezTo>
                    <a:cubicBezTo>
                      <a:pt x="5728970" y="2090420"/>
                      <a:pt x="5803900" y="2496820"/>
                      <a:pt x="5803900" y="2931160"/>
                    </a:cubicBezTo>
                    <a:lnTo>
                      <a:pt x="5803900" y="6375400"/>
                    </a:lnTo>
                    <a:close/>
                    <a:moveTo>
                      <a:pt x="25400" y="6350000"/>
                    </a:moveTo>
                    <a:lnTo>
                      <a:pt x="5778500" y="6350000"/>
                    </a:lnTo>
                    <a:lnTo>
                      <a:pt x="5778500" y="2929890"/>
                    </a:lnTo>
                    <a:cubicBezTo>
                      <a:pt x="5778500" y="2499360"/>
                      <a:pt x="5703570" y="2095500"/>
                      <a:pt x="5557520" y="1731010"/>
                    </a:cubicBezTo>
                    <a:cubicBezTo>
                      <a:pt x="5416550" y="1380490"/>
                      <a:pt x="5212080" y="1073150"/>
                      <a:pt x="4949190" y="815340"/>
                    </a:cubicBezTo>
                    <a:cubicBezTo>
                      <a:pt x="4428490" y="306070"/>
                      <a:pt x="3700780" y="25400"/>
                      <a:pt x="2901950" y="25400"/>
                    </a:cubicBezTo>
                    <a:cubicBezTo>
                      <a:pt x="2103120" y="25400"/>
                      <a:pt x="1375410" y="306070"/>
                      <a:pt x="854710" y="815340"/>
                    </a:cubicBezTo>
                    <a:cubicBezTo>
                      <a:pt x="591820" y="1071880"/>
                      <a:pt x="387350" y="1380490"/>
                      <a:pt x="246380" y="1731010"/>
                    </a:cubicBezTo>
                    <a:cubicBezTo>
                      <a:pt x="100330" y="2095500"/>
                      <a:pt x="25400" y="2499360"/>
                      <a:pt x="25400" y="2929890"/>
                    </a:cubicBezTo>
                    <a:lnTo>
                      <a:pt x="25400" y="6350000"/>
                    </a:lnTo>
                    <a:close/>
                  </a:path>
                </a:pathLst>
              </a:custGeom>
              <a:solidFill>
                <a:srgbClr val="FBF5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9524181" y="6755222"/>
              <a:ext cx="2055023" cy="167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Topgolf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9524181" y="6411257"/>
              <a:ext cx="2055023" cy="17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Director</a:t>
              </a: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3460746" y="10293407"/>
              <a:ext cx="2055023" cy="167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Bondy Law Group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1515113" y="9645078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Sherrill Wilson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1515113" y="9957351"/>
              <a:ext cx="2055023" cy="33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Community Impact</a:t>
              </a:r>
            </a:p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Chair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3460746" y="9637171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Jason Turk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3460746" y="9949443"/>
              <a:ext cx="2055023" cy="33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Membership</a:t>
              </a:r>
            </a:p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Chair</a:t>
              </a:r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5513229" y="9967590"/>
              <a:ext cx="2055023" cy="33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Social</a:t>
              </a:r>
            </a:p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Chair</a:t>
              </a:r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488977" y="9967590"/>
              <a:ext cx="2055023" cy="17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Advisor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5513229" y="9655317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Jason Znoy</a:t>
              </a:r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7528614" y="9655317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Sara Coleman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5513229" y="10293407"/>
              <a:ext cx="2055023" cy="167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Sedgwick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7488977" y="10293407"/>
              <a:ext cx="2055023" cy="167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SIGMA 7 / RWH Myers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1397626" y="6769012"/>
              <a:ext cx="2055023" cy="167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Enterprise Holdings</a:t>
              </a:r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3452649" y="6769012"/>
              <a:ext cx="2055023" cy="167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RATP Dev</a:t>
              </a:r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5507671" y="6769012"/>
              <a:ext cx="2055023" cy="307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City of McKinney</a:t>
              </a:r>
            </a:p>
            <a:p>
              <a:pPr algn="ctr">
                <a:lnSpc>
                  <a:spcPts val="835"/>
                </a:lnSpc>
              </a:pPr>
              <a:endParaRPr lang="en-US" sz="879">
                <a:solidFill>
                  <a:srgbClr val="37263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1397626" y="6386163"/>
              <a:ext cx="2055023" cy="33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Education</a:t>
              </a:r>
            </a:p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Chair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3452649" y="6386163"/>
              <a:ext cx="2055023" cy="17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Director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5507671" y="6386163"/>
              <a:ext cx="2055023" cy="33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External Affairs</a:t>
              </a:r>
            </a:p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Chair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9583637" y="6083746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Jason Shepard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1437263" y="6073890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Jason Hunt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3452649" y="6073890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Bill Plisga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5507671" y="6073890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Mark Barta</a:t>
              </a:r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7556376" y="6083746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Veronica Brooks</a:t>
              </a:r>
            </a:p>
          </p:txBody>
        </p:sp>
        <p:sp>
          <p:nvSpPr>
            <p:cNvPr id="105" name="TextBox 105"/>
            <p:cNvSpPr txBox="1"/>
            <p:nvPr/>
          </p:nvSpPr>
          <p:spPr>
            <a:xfrm>
              <a:off x="7556376" y="6411257"/>
              <a:ext cx="2055023" cy="33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Communications</a:t>
              </a:r>
            </a:p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Chair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>
              <a:off x="9701326" y="9654387"/>
              <a:ext cx="2055023" cy="25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36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Ty Sheaks</a:t>
              </a:r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9701326" y="9966659"/>
              <a:ext cx="2055023" cy="178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"/>
                </a:lnSpc>
              </a:pPr>
              <a:r>
                <a:rPr lang="en-US" sz="1001" b="1">
                  <a:solidFill>
                    <a:srgbClr val="372632"/>
                  </a:solidFill>
                  <a:latin typeface="Lato Bold"/>
                  <a:ea typeface="Lato Bold"/>
                  <a:cs typeface="Lato Bold"/>
                  <a:sym typeface="Lato Bold"/>
                </a:rPr>
                <a:t>Advisor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9701326" y="10310624"/>
              <a:ext cx="2055023" cy="307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McCathern, Shokouhi, </a:t>
              </a:r>
            </a:p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Evans PLLC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1476900" y="10292010"/>
              <a:ext cx="2055023" cy="167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5"/>
                </a:lnSpc>
              </a:pPr>
              <a:r>
                <a:rPr lang="en-US" sz="879">
                  <a:solidFill>
                    <a:srgbClr val="372632"/>
                  </a:solidFill>
                  <a:latin typeface="Lato"/>
                  <a:ea typeface="Lato"/>
                  <a:cs typeface="Lato"/>
                  <a:sym typeface="Lato"/>
                </a:rPr>
                <a:t>MV Transit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35035" y="66922"/>
            <a:ext cx="2986960" cy="971113"/>
            <a:chOff x="0" y="0"/>
            <a:chExt cx="3982613" cy="1294818"/>
          </a:xfrm>
        </p:grpSpPr>
        <p:sp>
          <p:nvSpPr>
            <p:cNvPr id="3" name="Freeform 3"/>
            <p:cNvSpPr/>
            <p:nvPr/>
          </p:nvSpPr>
          <p:spPr>
            <a:xfrm flipV="1">
              <a:off x="0" y="0"/>
              <a:ext cx="3982613" cy="1294818"/>
            </a:xfrm>
            <a:custGeom>
              <a:avLst/>
              <a:gdLst/>
              <a:ahLst/>
              <a:cxnLst/>
              <a:rect l="l" t="t" r="r" b="b"/>
              <a:pathLst>
                <a:path w="3982613" h="1294818">
                  <a:moveTo>
                    <a:pt x="0" y="1294818"/>
                  </a:moveTo>
                  <a:lnTo>
                    <a:pt x="3982613" y="1294818"/>
                  </a:lnTo>
                  <a:lnTo>
                    <a:pt x="3982613" y="0"/>
                  </a:lnTo>
                  <a:lnTo>
                    <a:pt x="0" y="0"/>
                  </a:lnTo>
                  <a:lnTo>
                    <a:pt x="0" y="129481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41" r="-324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61562" y="62581"/>
              <a:ext cx="1859488" cy="524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399">
                  <a:solidFill>
                    <a:srgbClr val="FFF6E9"/>
                  </a:solidFill>
                  <a:latin typeface="Rye"/>
                  <a:ea typeface="Rye"/>
                  <a:cs typeface="Rye"/>
                  <a:sym typeface="Rye"/>
                </a:rPr>
                <a:t>AGENDA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10169"/>
            <a:ext cx="2276047" cy="2276047"/>
            <a:chOff x="0" y="0"/>
            <a:chExt cx="2032077" cy="20320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2127" cy="2032127"/>
            </a:xfrm>
            <a:custGeom>
              <a:avLst/>
              <a:gdLst/>
              <a:ahLst/>
              <a:cxnLst/>
              <a:rect l="l" t="t" r="r" b="b"/>
              <a:pathLst>
                <a:path w="2032127" h="2032127">
                  <a:moveTo>
                    <a:pt x="0" y="0"/>
                  </a:moveTo>
                  <a:lnTo>
                    <a:pt x="2032127" y="0"/>
                  </a:lnTo>
                  <a:lnTo>
                    <a:pt x="2032127" y="2032127"/>
                  </a:lnTo>
                  <a:lnTo>
                    <a:pt x="0" y="2032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2" b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4252875" y="1624715"/>
            <a:ext cx="6643725" cy="50146"/>
          </a:xfrm>
          <a:custGeom>
            <a:avLst/>
            <a:gdLst/>
            <a:ahLst/>
            <a:cxnLst/>
            <a:rect l="l" t="t" r="r" b="b"/>
            <a:pathLst>
              <a:path w="6992679" h="46766">
                <a:moveTo>
                  <a:pt x="0" y="0"/>
                </a:moveTo>
                <a:lnTo>
                  <a:pt x="6992679" y="0"/>
                </a:lnTo>
                <a:lnTo>
                  <a:pt x="6992679" y="46767"/>
                </a:lnTo>
                <a:lnTo>
                  <a:pt x="0" y="46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52875" y="1038035"/>
            <a:ext cx="1414476" cy="547714"/>
          </a:xfrm>
          <a:custGeom>
            <a:avLst/>
            <a:gdLst/>
            <a:ahLst/>
            <a:cxnLst/>
            <a:rect l="l" t="t" r="r" b="b"/>
            <a:pathLst>
              <a:path w="1414476" h="547714">
                <a:moveTo>
                  <a:pt x="0" y="0"/>
                </a:moveTo>
                <a:lnTo>
                  <a:pt x="1414475" y="0"/>
                </a:lnTo>
                <a:lnTo>
                  <a:pt x="1414475" y="547714"/>
                </a:lnTo>
                <a:lnTo>
                  <a:pt x="0" y="5477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404507" y="8528445"/>
            <a:ext cx="6359236" cy="54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3671" lvl="2" indent="-77890" algn="l">
              <a:lnSpc>
                <a:spcPts val="1441"/>
              </a:lnSpc>
              <a:buFont typeface="Arial"/>
              <a:buChar char="⚬"/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DFW RIMS has reserved the entire spa at the Gaylord Texan from 9:00am - 4:00pm. We look forward to relaxing and unwinding together! </a:t>
            </a:r>
          </a:p>
          <a:p>
            <a:pPr marL="233671" lvl="2" indent="-77890" algn="l">
              <a:lnSpc>
                <a:spcPts val="1441"/>
              </a:lnSpc>
              <a:buFont typeface="Arial"/>
              <a:buChar char="⚬"/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This event is SOLD OUT!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0" y="7446248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18288000" y="0"/>
                </a:moveTo>
                <a:lnTo>
                  <a:pt x="0" y="0"/>
                </a:lnTo>
                <a:lnTo>
                  <a:pt x="0" y="6047810"/>
                </a:lnTo>
                <a:lnTo>
                  <a:pt x="18288000" y="604781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7" r="-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189161" y="1804832"/>
            <a:ext cx="4711665" cy="6183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5"/>
              </a:lnSpc>
            </a:pPr>
            <a:r>
              <a:rPr lang="en-US" sz="1021" b="1" dirty="0">
                <a:solidFill>
                  <a:srgbClr val="212227"/>
                </a:solidFill>
                <a:latin typeface="Arimo Bold"/>
                <a:ea typeface="Arimo Bold"/>
                <a:cs typeface="Arimo Bold"/>
                <a:sym typeface="Arimo Bold"/>
              </a:rPr>
              <a:t>Description</a:t>
            </a: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Registration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Coffee with Board on the Midway!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Addressing Emerging Insurance Challenges in Risk Management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Welcome to the Midway: Preparing for Chaos on the Witness Stand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Trailblazing Your Career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Opening Remarks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Keynote Speaker: State Office of Risk Management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Snack Break!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Juggling Risks: Don’t Clown Around with Effective Risk Management in Texas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Big Tex + AI = Big Risk; Is Your Insurance Ready for The Ride?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How to Ride the Risk and Resilience Roller Coaster Without Losing Your Lunch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Lunch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Risk Manager* Exclusive Forum, Lunch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Fair Play – Tips on Exposing and Defeating Fraudulent Operations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Disaster on the Midway: Shifting Mindset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Wrangling in the Big Ones: Mastering Common, Complex, and Catastrophic </a:t>
            </a: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                                                Work Comp Injury Claims in the Lone Star State</a:t>
            </a: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Snack Break/ Networking - Exhibition Hall Time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Closing Session: Securing the Homeland: Homeland Security Investigations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Midway games, Happy Hour, and raffle (must be present to win!)</a:t>
            </a:r>
          </a:p>
          <a:p>
            <a:pPr algn="l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32879" y="8200554"/>
            <a:ext cx="1063047" cy="20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7"/>
              </a:lnSpc>
            </a:pPr>
            <a:r>
              <a:rPr lang="en-US" sz="159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DAY 2</a:t>
            </a:r>
          </a:p>
        </p:txBody>
      </p:sp>
      <p:sp>
        <p:nvSpPr>
          <p:cNvPr id="14" name="Freeform 14"/>
          <p:cNvSpPr/>
          <p:nvPr/>
        </p:nvSpPr>
        <p:spPr>
          <a:xfrm>
            <a:off x="4276596" y="7999983"/>
            <a:ext cx="1188484" cy="410361"/>
          </a:xfrm>
          <a:custGeom>
            <a:avLst/>
            <a:gdLst/>
            <a:ahLst/>
            <a:cxnLst/>
            <a:rect l="l" t="t" r="r" b="b"/>
            <a:pathLst>
              <a:path w="1212205" h="469391">
                <a:moveTo>
                  <a:pt x="0" y="0"/>
                </a:moveTo>
                <a:lnTo>
                  <a:pt x="1212205" y="0"/>
                </a:lnTo>
                <a:lnTo>
                  <a:pt x="1212205" y="469391"/>
                </a:lnTo>
                <a:lnTo>
                  <a:pt x="0" y="469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928764" y="5676900"/>
            <a:ext cx="6359236" cy="4578524"/>
          </a:xfrm>
          <a:custGeom>
            <a:avLst/>
            <a:gdLst/>
            <a:ahLst/>
            <a:cxnLst/>
            <a:rect l="l" t="t" r="r" b="b"/>
            <a:pathLst>
              <a:path w="8553192" h="4704256">
                <a:moveTo>
                  <a:pt x="0" y="0"/>
                </a:moveTo>
                <a:lnTo>
                  <a:pt x="8553192" y="0"/>
                </a:lnTo>
                <a:lnTo>
                  <a:pt x="8553192" y="4704256"/>
                </a:lnTo>
                <a:lnTo>
                  <a:pt x="0" y="47042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68400" y="6362699"/>
            <a:ext cx="1596187" cy="1849737"/>
          </a:xfrm>
          <a:custGeom>
            <a:avLst/>
            <a:gdLst/>
            <a:ahLst/>
            <a:cxnLst/>
            <a:rect l="l" t="t" r="r" b="b"/>
            <a:pathLst>
              <a:path w="1758153" h="1897771">
                <a:moveTo>
                  <a:pt x="0" y="0"/>
                </a:moveTo>
                <a:lnTo>
                  <a:pt x="1758153" y="0"/>
                </a:lnTo>
                <a:lnTo>
                  <a:pt x="1758153" y="1897771"/>
                </a:lnTo>
                <a:lnTo>
                  <a:pt x="0" y="1897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062" t="-9062"/>
            </a:stretch>
          </a:blipFill>
        </p:spPr>
        <p:txBody>
          <a:bodyPr/>
          <a:lstStyle/>
          <a:p>
            <a:endParaRPr lang="en-US" sz="1400" dirty="0"/>
          </a:p>
        </p:txBody>
      </p:sp>
      <p:sp>
        <p:nvSpPr>
          <p:cNvPr id="17" name="Freeform 17"/>
          <p:cNvSpPr/>
          <p:nvPr/>
        </p:nvSpPr>
        <p:spPr>
          <a:xfrm>
            <a:off x="-53938" y="7274210"/>
            <a:ext cx="3411462" cy="3259368"/>
          </a:xfrm>
          <a:custGeom>
            <a:avLst/>
            <a:gdLst/>
            <a:ahLst/>
            <a:cxnLst/>
            <a:rect l="l" t="t" r="r" b="b"/>
            <a:pathLst>
              <a:path w="3411462" h="3259368">
                <a:moveTo>
                  <a:pt x="0" y="0"/>
                </a:moveTo>
                <a:lnTo>
                  <a:pt x="3411463" y="0"/>
                </a:lnTo>
                <a:lnTo>
                  <a:pt x="3411463" y="3259367"/>
                </a:lnTo>
                <a:lnTo>
                  <a:pt x="0" y="32593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603483" y="1646198"/>
            <a:ext cx="1232138" cy="636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5"/>
              </a:lnSpc>
            </a:pPr>
            <a:r>
              <a:rPr lang="en-US" sz="1021" b="1" dirty="0">
                <a:solidFill>
                  <a:srgbClr val="212227"/>
                </a:solidFill>
                <a:latin typeface="Arimo Bold"/>
                <a:ea typeface="Arimo Bold"/>
                <a:cs typeface="Arimo Bold"/>
                <a:sym typeface="Arimo Bold"/>
              </a:rPr>
              <a:t>Room</a:t>
            </a: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Exhibitor Midway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Exhibitor Midway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Western Heritage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Fair Park Suite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State Fair Pavilion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Risk Roundup Room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Risk Roundup Room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Exhibitor Midway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Western Heritage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Fair Park Suite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State Fair Pavilion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Big Tex Hall   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Risk Roundup Room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Western Heritage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Fair Park Suite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State Fair Pavilion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Exhibitor Midway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Risk Roundup </a:t>
            </a:r>
          </a:p>
          <a:p>
            <a:pPr algn="just">
              <a:lnSpc>
                <a:spcPts val="1277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 dirty="0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Exhibitor Midway</a:t>
            </a:r>
          </a:p>
          <a:p>
            <a:pPr algn="just">
              <a:lnSpc>
                <a:spcPts val="1289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672"/>
              </a:lnSpc>
            </a:pPr>
            <a:endParaRPr lang="en-US" sz="1021" dirty="0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670228" y="1230522"/>
            <a:ext cx="1063047" cy="19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7"/>
              </a:lnSpc>
            </a:pPr>
            <a:r>
              <a:rPr lang="en-US" sz="159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DAY 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28515" y="1269403"/>
            <a:ext cx="2830567" cy="248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68"/>
              </a:lnSpc>
            </a:pPr>
            <a:r>
              <a:rPr lang="en-US" sz="1591" i="1" dirty="0">
                <a:solidFill>
                  <a:srgbClr val="3C3735"/>
                </a:solidFill>
                <a:latin typeface="Arimo Italics"/>
                <a:ea typeface="Arimo Italics"/>
                <a:cs typeface="Arimo Italics"/>
                <a:sym typeface="Arimo Italics"/>
              </a:rPr>
              <a:t>Thursday, September 19, 2024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52875" y="1646198"/>
            <a:ext cx="1212205" cy="6183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55"/>
              </a:lnSpc>
            </a:pPr>
            <a:r>
              <a:rPr lang="en-US" sz="1021" b="1">
                <a:solidFill>
                  <a:srgbClr val="212227"/>
                </a:solidFill>
                <a:latin typeface="Arimo Bold"/>
                <a:ea typeface="Arimo Bold"/>
                <a:cs typeface="Arimo Bold"/>
                <a:sym typeface="Arimo Bold"/>
              </a:rPr>
              <a:t>Time</a:t>
            </a: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8:15AM - 9:30AM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8:30 AM -8:40AM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8:45AM - 9:15 AM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8:45AM - 9:15 AM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8:45AM - 9:15 AM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9:30AM - 9:50AM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9:50AM - 10:30AM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10:45AM - 11:00AM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11:00AM - 12:00PM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11:00AM - 12:00PM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11:00AM - 12:00PM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12:00PM - 1:00PM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12:00PM - 1:00PM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1:15PM - 2:15PM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1:15PM - 2:15PM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1:15PM - 2:15PM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2:15PM - 2:30PM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2:30PM - 3:30PM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1277"/>
              </a:lnSpc>
            </a:pPr>
            <a:r>
              <a:rPr lang="en-US" sz="1021">
                <a:solidFill>
                  <a:srgbClr val="212227"/>
                </a:solidFill>
                <a:latin typeface="Arimo"/>
                <a:ea typeface="Arimo"/>
                <a:cs typeface="Arimo"/>
                <a:sym typeface="Arimo"/>
              </a:rPr>
              <a:t>3:30PM - 5:00PM</a:t>
            </a:r>
          </a:p>
          <a:p>
            <a:pPr algn="just">
              <a:lnSpc>
                <a:spcPts val="1277"/>
              </a:lnSpc>
            </a:pPr>
            <a:endParaRPr lang="en-US" sz="1021">
              <a:solidFill>
                <a:srgbClr val="212227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589980" y="8099051"/>
            <a:ext cx="1063047" cy="19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07"/>
              </a:lnSpc>
            </a:pPr>
            <a:r>
              <a:rPr lang="en-US" sz="1591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DAY 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50966" y="8167077"/>
            <a:ext cx="3378259" cy="248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68"/>
              </a:lnSpc>
            </a:pPr>
            <a:r>
              <a:rPr lang="en-US" sz="1591" i="1" dirty="0">
                <a:solidFill>
                  <a:srgbClr val="3C3735"/>
                </a:solidFill>
                <a:latin typeface="Arimo Italics"/>
                <a:ea typeface="Arimo Italics"/>
                <a:cs typeface="Arimo Italics"/>
                <a:sym typeface="Arimo Italics"/>
              </a:rPr>
              <a:t>Thursday, September 20, 2024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85E376BC-B99F-C778-ED2A-D0CB4F882EF7}"/>
              </a:ext>
            </a:extLst>
          </p:cNvPr>
          <p:cNvSpPr/>
          <p:nvPr/>
        </p:nvSpPr>
        <p:spPr>
          <a:xfrm>
            <a:off x="4252876" y="8476493"/>
            <a:ext cx="6510868" cy="51952"/>
          </a:xfrm>
          <a:custGeom>
            <a:avLst/>
            <a:gdLst/>
            <a:ahLst/>
            <a:cxnLst/>
            <a:rect l="l" t="t" r="r" b="b"/>
            <a:pathLst>
              <a:path w="6992679" h="46766">
                <a:moveTo>
                  <a:pt x="0" y="0"/>
                </a:moveTo>
                <a:lnTo>
                  <a:pt x="6992679" y="0"/>
                </a:lnTo>
                <a:lnTo>
                  <a:pt x="6992679" y="46767"/>
                </a:lnTo>
                <a:lnTo>
                  <a:pt x="0" y="46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E1BC6F-B2FB-B065-A1D7-CDB86E2942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34977" y="6667500"/>
            <a:ext cx="1318240" cy="12986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3697" y="1480941"/>
            <a:ext cx="11439483" cy="8150587"/>
            <a:chOff x="12" y="205789"/>
            <a:chExt cx="9529064" cy="6789420"/>
          </a:xfrm>
        </p:grpSpPr>
        <p:sp>
          <p:nvSpPr>
            <p:cNvPr id="3" name="Freeform 3"/>
            <p:cNvSpPr/>
            <p:nvPr/>
          </p:nvSpPr>
          <p:spPr>
            <a:xfrm>
              <a:off x="12" y="205789"/>
              <a:ext cx="9529064" cy="6789420"/>
            </a:xfrm>
            <a:custGeom>
              <a:avLst/>
              <a:gdLst/>
              <a:ahLst/>
              <a:cxnLst/>
              <a:rect l="l" t="t" r="r" b="b"/>
              <a:pathLst>
                <a:path w="9529064" h="6789420">
                  <a:moveTo>
                    <a:pt x="0" y="0"/>
                  </a:moveTo>
                  <a:lnTo>
                    <a:pt x="9529064" y="0"/>
                  </a:lnTo>
                  <a:lnTo>
                    <a:pt x="9529064" y="6789420"/>
                  </a:lnTo>
                  <a:lnTo>
                    <a:pt x="0" y="678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" b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813643" y="6972027"/>
            <a:ext cx="1280505" cy="314928"/>
          </a:xfrm>
          <a:custGeom>
            <a:avLst/>
            <a:gdLst/>
            <a:ahLst/>
            <a:cxnLst/>
            <a:rect l="l" t="t" r="r" b="b"/>
            <a:pathLst>
              <a:path w="1280505" h="314928">
                <a:moveTo>
                  <a:pt x="0" y="0"/>
                </a:moveTo>
                <a:lnTo>
                  <a:pt x="1280505" y="0"/>
                </a:lnTo>
                <a:lnTo>
                  <a:pt x="1280505" y="314928"/>
                </a:lnTo>
                <a:lnTo>
                  <a:pt x="0" y="314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349975" y="533010"/>
            <a:ext cx="7816814" cy="49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4136" b="1" spc="-85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CONFERENCE ROOM MAP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316177"/>
            <a:ext cx="2153944" cy="2153944"/>
            <a:chOff x="0" y="0"/>
            <a:chExt cx="2032077" cy="20320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2127" cy="2032127"/>
            </a:xfrm>
            <a:custGeom>
              <a:avLst/>
              <a:gdLst/>
              <a:ahLst/>
              <a:cxnLst/>
              <a:rect l="l" t="t" r="r" b="b"/>
              <a:pathLst>
                <a:path w="2032127" h="2032127">
                  <a:moveTo>
                    <a:pt x="0" y="0"/>
                  </a:moveTo>
                  <a:lnTo>
                    <a:pt x="2032127" y="0"/>
                  </a:lnTo>
                  <a:lnTo>
                    <a:pt x="2032127" y="2032127"/>
                  </a:lnTo>
                  <a:lnTo>
                    <a:pt x="0" y="2032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2" b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136871" y="-1764426"/>
            <a:ext cx="18451028" cy="2097411"/>
          </a:xfrm>
          <a:custGeom>
            <a:avLst/>
            <a:gdLst/>
            <a:ahLst/>
            <a:cxnLst/>
            <a:rect l="l" t="t" r="r" b="b"/>
            <a:pathLst>
              <a:path w="18451028" h="2097411">
                <a:moveTo>
                  <a:pt x="0" y="0"/>
                </a:moveTo>
                <a:lnTo>
                  <a:pt x="18451028" y="0"/>
                </a:lnTo>
                <a:lnTo>
                  <a:pt x="18451028" y="2097411"/>
                </a:lnTo>
                <a:lnTo>
                  <a:pt x="0" y="2097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9911335"/>
            <a:ext cx="18288000" cy="577417"/>
          </a:xfrm>
          <a:custGeom>
            <a:avLst/>
            <a:gdLst/>
            <a:ahLst/>
            <a:cxnLst/>
            <a:rect l="l" t="t" r="r" b="b"/>
            <a:pathLst>
              <a:path w="18288000" h="577417">
                <a:moveTo>
                  <a:pt x="0" y="0"/>
                </a:moveTo>
                <a:lnTo>
                  <a:pt x="18288000" y="0"/>
                </a:lnTo>
                <a:lnTo>
                  <a:pt x="18288000" y="577417"/>
                </a:lnTo>
                <a:lnTo>
                  <a:pt x="0" y="577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76800" y="974309"/>
            <a:ext cx="6992679" cy="46766"/>
          </a:xfrm>
          <a:custGeom>
            <a:avLst/>
            <a:gdLst/>
            <a:ahLst/>
            <a:cxnLst/>
            <a:rect l="l" t="t" r="r" b="b"/>
            <a:pathLst>
              <a:path w="6992679" h="46766">
                <a:moveTo>
                  <a:pt x="0" y="0"/>
                </a:moveTo>
                <a:lnTo>
                  <a:pt x="6992679" y="0"/>
                </a:lnTo>
                <a:lnTo>
                  <a:pt x="6992679" y="46766"/>
                </a:lnTo>
                <a:lnTo>
                  <a:pt x="0" y="46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084654" y="6972027"/>
            <a:ext cx="1310433" cy="2920185"/>
          </a:xfrm>
          <a:custGeom>
            <a:avLst/>
            <a:gdLst/>
            <a:ahLst/>
            <a:cxnLst/>
            <a:rect l="l" t="t" r="r" b="b"/>
            <a:pathLst>
              <a:path w="1310433" h="2920185">
                <a:moveTo>
                  <a:pt x="0" y="0"/>
                </a:moveTo>
                <a:lnTo>
                  <a:pt x="1310433" y="0"/>
                </a:lnTo>
                <a:lnTo>
                  <a:pt x="1310433" y="2920185"/>
                </a:lnTo>
                <a:lnTo>
                  <a:pt x="0" y="29201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05" r="-30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295636" y="6972027"/>
            <a:ext cx="1348994" cy="2893285"/>
            <a:chOff x="0" y="0"/>
            <a:chExt cx="1544379" cy="33123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44320" cy="3312287"/>
            </a:xfrm>
            <a:custGeom>
              <a:avLst/>
              <a:gdLst/>
              <a:ahLst/>
              <a:cxnLst/>
              <a:rect l="l" t="t" r="r" b="b"/>
              <a:pathLst>
                <a:path w="1544320" h="3312287">
                  <a:moveTo>
                    <a:pt x="0" y="0"/>
                  </a:moveTo>
                  <a:lnTo>
                    <a:pt x="1544320" y="0"/>
                  </a:lnTo>
                  <a:lnTo>
                    <a:pt x="1544320" y="3312287"/>
                  </a:lnTo>
                  <a:lnTo>
                    <a:pt x="0" y="3312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44" r="-48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08823" y="7286955"/>
            <a:ext cx="1979177" cy="2553776"/>
          </a:xfrm>
          <a:custGeom>
            <a:avLst/>
            <a:gdLst/>
            <a:ahLst/>
            <a:cxnLst/>
            <a:rect l="l" t="t" r="r" b="b"/>
            <a:pathLst>
              <a:path w="1979177" h="2553776">
                <a:moveTo>
                  <a:pt x="0" y="0"/>
                </a:moveTo>
                <a:lnTo>
                  <a:pt x="1979177" y="0"/>
                </a:lnTo>
                <a:lnTo>
                  <a:pt x="1979177" y="2553776"/>
                </a:lnTo>
                <a:lnTo>
                  <a:pt x="0" y="25537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204" b="-2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653276" y="8444138"/>
            <a:ext cx="2160367" cy="34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7"/>
              </a:lnSpc>
            </a:pPr>
            <a:r>
              <a:rPr lang="en-US" sz="2215" u="sng" spc="20">
                <a:solidFill>
                  <a:srgbClr val="CF0000"/>
                </a:solidFill>
                <a:latin typeface="P.T. Barnum"/>
                <a:ea typeface="P.T. Barnum"/>
                <a:cs typeface="P.T. Barnum"/>
                <a:sym typeface="P.T. Barnum"/>
              </a:rPr>
              <a:t>Risk Roundup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49944" y="8444138"/>
            <a:ext cx="1984220" cy="3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4"/>
              </a:lnSpc>
            </a:pPr>
            <a:r>
              <a:rPr lang="en-US" sz="2353" u="sng" spc="21">
                <a:solidFill>
                  <a:srgbClr val="CF0000"/>
                </a:solidFill>
                <a:latin typeface="P.T. Barnum"/>
                <a:ea typeface="P.T. Barnum"/>
                <a:cs typeface="P.T. Barnum"/>
                <a:sym typeface="P.T. Barnum"/>
              </a:rPr>
              <a:t>Big TEX Hall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27433" y="3348150"/>
            <a:ext cx="2950706" cy="34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0"/>
              </a:lnSpc>
            </a:pPr>
            <a:r>
              <a:rPr lang="en-US" sz="2284" u="sng" spc="20">
                <a:solidFill>
                  <a:srgbClr val="CF0000"/>
                </a:solidFill>
                <a:latin typeface="P.T. Barnum"/>
                <a:ea typeface="P.T. Barnum"/>
                <a:cs typeface="P.T. Barnum"/>
                <a:sym typeface="P.T. Barnum"/>
              </a:rPr>
              <a:t>Western Heritage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42467" y="5443721"/>
            <a:ext cx="2418126" cy="333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184" u="sng" spc="19">
                <a:solidFill>
                  <a:srgbClr val="CF0000"/>
                </a:solidFill>
                <a:latin typeface="P.T. Barnum"/>
                <a:ea typeface="P.T. Barnum"/>
                <a:cs typeface="P.T. Barnum"/>
                <a:sym typeface="P.T. Barnum"/>
              </a:rPr>
              <a:t>Fair Park Suite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42467" y="7691865"/>
            <a:ext cx="1848644" cy="30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3"/>
              </a:lnSpc>
            </a:pPr>
            <a:r>
              <a:rPr lang="en-US" sz="2060" u="sng" spc="19">
                <a:solidFill>
                  <a:srgbClr val="CF0000"/>
                </a:solidFill>
                <a:latin typeface="P.T. Barnum"/>
                <a:ea typeface="P.T. Barnum"/>
                <a:cs typeface="P.T. Barnum"/>
                <a:sym typeface="P.T. Barnum"/>
              </a:rPr>
              <a:t>State Fair Pavilion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1EE4B0-B28E-86BB-8B7A-F04FF13E4CCB}"/>
              </a:ext>
            </a:extLst>
          </p:cNvPr>
          <p:cNvSpPr txBox="1"/>
          <p:nvPr/>
        </p:nvSpPr>
        <p:spPr>
          <a:xfrm>
            <a:off x="16535400" y="5921715"/>
            <a:ext cx="102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Booklet: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ADD5CE-BB13-12CE-FE9B-AD59C63518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88000" y="3924095"/>
            <a:ext cx="1924319" cy="18957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-1669149"/>
            <a:ext cx="18373299" cy="2069427"/>
          </a:xfrm>
          <a:custGeom>
            <a:avLst/>
            <a:gdLst/>
            <a:ahLst/>
            <a:cxnLst/>
            <a:rect l="l" t="t" r="r" b="b"/>
            <a:pathLst>
              <a:path w="18316985" h="2082174">
                <a:moveTo>
                  <a:pt x="0" y="0"/>
                </a:moveTo>
                <a:lnTo>
                  <a:pt x="18316985" y="0"/>
                </a:lnTo>
                <a:lnTo>
                  <a:pt x="18316985" y="2082174"/>
                </a:lnTo>
                <a:lnTo>
                  <a:pt x="0" y="2082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0" y="6828748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18288000" y="0"/>
                </a:moveTo>
                <a:lnTo>
                  <a:pt x="0" y="0"/>
                </a:lnTo>
                <a:lnTo>
                  <a:pt x="0" y="6047810"/>
                </a:lnTo>
                <a:lnTo>
                  <a:pt x="18288000" y="604781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3" b="-1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853098" y="8373813"/>
            <a:ext cx="3434902" cy="1768974"/>
          </a:xfrm>
          <a:custGeom>
            <a:avLst/>
            <a:gdLst/>
            <a:ahLst/>
            <a:cxnLst/>
            <a:rect l="l" t="t" r="r" b="b"/>
            <a:pathLst>
              <a:path w="3434902" h="1768974">
                <a:moveTo>
                  <a:pt x="0" y="0"/>
                </a:moveTo>
                <a:lnTo>
                  <a:pt x="3434902" y="0"/>
                </a:lnTo>
                <a:lnTo>
                  <a:pt x="3434902" y="1768974"/>
                </a:lnTo>
                <a:lnTo>
                  <a:pt x="0" y="17689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6" b="-17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448597"/>
            <a:ext cx="2153944" cy="2153944"/>
            <a:chOff x="0" y="0"/>
            <a:chExt cx="2032077" cy="20320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2127" cy="2032127"/>
            </a:xfrm>
            <a:custGeom>
              <a:avLst/>
              <a:gdLst/>
              <a:ahLst/>
              <a:cxnLst/>
              <a:rect l="l" t="t" r="r" b="b"/>
              <a:pathLst>
                <a:path w="2032127" h="2032127">
                  <a:moveTo>
                    <a:pt x="0" y="0"/>
                  </a:moveTo>
                  <a:lnTo>
                    <a:pt x="2032127" y="0"/>
                  </a:lnTo>
                  <a:lnTo>
                    <a:pt x="2032127" y="2032127"/>
                  </a:lnTo>
                  <a:lnTo>
                    <a:pt x="0" y="2032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2" b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2478210" y="1380638"/>
            <a:ext cx="13064751" cy="87376"/>
          </a:xfrm>
          <a:custGeom>
            <a:avLst/>
            <a:gdLst/>
            <a:ahLst/>
            <a:cxnLst/>
            <a:rect l="l" t="t" r="r" b="b"/>
            <a:pathLst>
              <a:path w="13064751" h="87376">
                <a:moveTo>
                  <a:pt x="0" y="0"/>
                </a:moveTo>
                <a:lnTo>
                  <a:pt x="13064752" y="0"/>
                </a:lnTo>
                <a:lnTo>
                  <a:pt x="13064752" y="87376"/>
                </a:lnTo>
                <a:lnTo>
                  <a:pt x="0" y="87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36714" y="4255197"/>
            <a:ext cx="10266365" cy="5135874"/>
          </a:xfrm>
          <a:custGeom>
            <a:avLst/>
            <a:gdLst/>
            <a:ahLst/>
            <a:cxnLst/>
            <a:rect l="l" t="t" r="r" b="b"/>
            <a:pathLst>
              <a:path w="10266365" h="5135874">
                <a:moveTo>
                  <a:pt x="0" y="0"/>
                </a:moveTo>
                <a:lnTo>
                  <a:pt x="10266365" y="0"/>
                </a:lnTo>
                <a:lnTo>
                  <a:pt x="10266365" y="5135874"/>
                </a:lnTo>
                <a:lnTo>
                  <a:pt x="0" y="5135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621" b="-38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098" y="6638601"/>
            <a:ext cx="3201319" cy="864356"/>
          </a:xfrm>
          <a:custGeom>
            <a:avLst/>
            <a:gdLst/>
            <a:ahLst/>
            <a:cxnLst/>
            <a:rect l="l" t="t" r="r" b="b"/>
            <a:pathLst>
              <a:path w="3201319" h="864356">
                <a:moveTo>
                  <a:pt x="0" y="0"/>
                </a:moveTo>
                <a:lnTo>
                  <a:pt x="3201319" y="0"/>
                </a:lnTo>
                <a:lnTo>
                  <a:pt x="3201319" y="864356"/>
                </a:lnTo>
                <a:lnTo>
                  <a:pt x="0" y="864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70874" y="6925848"/>
            <a:ext cx="1919683" cy="3353158"/>
          </a:xfrm>
          <a:custGeom>
            <a:avLst/>
            <a:gdLst/>
            <a:ahLst/>
            <a:cxnLst/>
            <a:rect l="l" t="t" r="r" b="b"/>
            <a:pathLst>
              <a:path w="1919683" h="3353158">
                <a:moveTo>
                  <a:pt x="0" y="0"/>
                </a:moveTo>
                <a:lnTo>
                  <a:pt x="1919683" y="0"/>
                </a:lnTo>
                <a:lnTo>
                  <a:pt x="1919683" y="3353158"/>
                </a:lnTo>
                <a:lnTo>
                  <a:pt x="0" y="33531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986995" y="3691206"/>
            <a:ext cx="475131" cy="13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"/>
              </a:lnSpc>
            </a:pPr>
            <a:r>
              <a:rPr lang="en-US" sz="608">
                <a:solidFill>
                  <a:srgbClr val="002561"/>
                </a:solidFill>
                <a:latin typeface="Chunk Five"/>
                <a:ea typeface="Chunk Five"/>
                <a:cs typeface="Chunk Five"/>
                <a:sym typeface="Chunk Five"/>
              </a:rPr>
              <a:t>RESTROOM</a:t>
            </a:r>
          </a:p>
        </p:txBody>
      </p:sp>
      <p:sp>
        <p:nvSpPr>
          <p:cNvPr id="12" name="Freeform 12"/>
          <p:cNvSpPr/>
          <p:nvPr/>
        </p:nvSpPr>
        <p:spPr>
          <a:xfrm>
            <a:off x="4236714" y="1569257"/>
            <a:ext cx="10198893" cy="2702707"/>
          </a:xfrm>
          <a:custGeom>
            <a:avLst/>
            <a:gdLst/>
            <a:ahLst/>
            <a:cxnLst/>
            <a:rect l="l" t="t" r="r" b="b"/>
            <a:pathLst>
              <a:path w="10198893" h="2702707">
                <a:moveTo>
                  <a:pt x="0" y="0"/>
                </a:moveTo>
                <a:lnTo>
                  <a:pt x="10198893" y="0"/>
                </a:lnTo>
                <a:lnTo>
                  <a:pt x="10198893" y="2702707"/>
                </a:lnTo>
                <a:lnTo>
                  <a:pt x="0" y="27027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454" b="-4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034177" y="824880"/>
            <a:ext cx="5952818" cy="56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</a:pPr>
            <a:r>
              <a:rPr lang="en-US" sz="4836" b="1" spc="-100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EXHIBITOR MAP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D39ECF-81D2-C1AE-E22C-0EB6E0656A9B}"/>
              </a:ext>
            </a:extLst>
          </p:cNvPr>
          <p:cNvSpPr txBox="1"/>
          <p:nvPr/>
        </p:nvSpPr>
        <p:spPr>
          <a:xfrm>
            <a:off x="16306800" y="5444648"/>
            <a:ext cx="106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Booklet: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D832AD-B4FA-7850-06AE-0531908545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76761" y="3439175"/>
            <a:ext cx="1924319" cy="18957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205" y="-1706150"/>
            <a:ext cx="18688409" cy="13838169"/>
            <a:chOff x="276321" y="1"/>
            <a:chExt cx="24917879" cy="18450891"/>
          </a:xfrm>
        </p:grpSpPr>
        <p:sp>
          <p:nvSpPr>
            <p:cNvPr id="3" name="TextBox 3"/>
            <p:cNvSpPr txBox="1"/>
            <p:nvPr/>
          </p:nvSpPr>
          <p:spPr>
            <a:xfrm>
              <a:off x="5518023" y="6459805"/>
              <a:ext cx="16558331" cy="7097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80"/>
                </a:lnSpc>
              </a:pPr>
              <a:r>
                <a:rPr lang="en-US" sz="2057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Conference Chair: </a:t>
              </a:r>
              <a:r>
                <a:rPr lang="en-US" sz="20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Marissa Holland, CPCU, RIMS-CRMP</a:t>
              </a:r>
            </a:p>
            <a:p>
              <a:pPr algn="l">
                <a:lnSpc>
                  <a:spcPts val="2880"/>
                </a:lnSpc>
              </a:pPr>
              <a:endParaRPr lang="en-US" sz="20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057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General Advisor:</a:t>
              </a:r>
              <a:r>
                <a:rPr lang="en-US" sz="20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Sara Coleman</a:t>
              </a:r>
            </a:p>
            <a:p>
              <a:pPr algn="l">
                <a:lnSpc>
                  <a:spcPts val="2880"/>
                </a:lnSpc>
              </a:pPr>
              <a:endParaRPr lang="en-US" sz="20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057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Communications:</a:t>
              </a:r>
              <a:r>
                <a:rPr lang="en-US" sz="20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Veronica Brooks, Steve Grindinger, and Andy Rausch</a:t>
              </a:r>
            </a:p>
            <a:p>
              <a:pPr algn="l">
                <a:lnSpc>
                  <a:spcPts val="1444"/>
                </a:lnSpc>
              </a:pPr>
              <a:endParaRPr lang="en-US" sz="20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057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Marketing/Sponsorships:</a:t>
              </a:r>
              <a:r>
                <a:rPr lang="en-US" sz="20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Jason Znoy, Jacque Jagger, Michelle Cruff, and Tammy Jowers</a:t>
              </a:r>
            </a:p>
            <a:p>
              <a:pPr algn="l">
                <a:lnSpc>
                  <a:spcPts val="1444"/>
                </a:lnSpc>
              </a:pPr>
              <a:endParaRPr lang="en-US" sz="20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057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Accounting: </a:t>
              </a:r>
              <a:r>
                <a:rPr lang="en-US" sz="20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Catrina Gilbert and Sandra Fontenot</a:t>
              </a:r>
            </a:p>
            <a:p>
              <a:pPr algn="l">
                <a:lnSpc>
                  <a:spcPts val="1444"/>
                </a:lnSpc>
              </a:pPr>
              <a:endParaRPr lang="en-US" sz="20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057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Logistics: </a:t>
              </a:r>
              <a:r>
                <a:rPr lang="en-US" sz="20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Megan Fuchs, Michelle Cruff, Karen Mayfield, Sharon Coury, and Faith Likekele</a:t>
              </a:r>
            </a:p>
            <a:p>
              <a:pPr algn="l">
                <a:lnSpc>
                  <a:spcPts val="1444"/>
                </a:lnSpc>
              </a:pPr>
              <a:endParaRPr lang="en-US" sz="20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057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Vendor Contact:</a:t>
              </a:r>
              <a:r>
                <a:rPr lang="en-US" sz="20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Andy Rausch, Nick Gannon, and Megan Fuchs</a:t>
              </a:r>
            </a:p>
            <a:p>
              <a:pPr algn="l">
                <a:lnSpc>
                  <a:spcPts val="1444"/>
                </a:lnSpc>
              </a:pPr>
              <a:endParaRPr lang="en-US" sz="20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057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Décor:</a:t>
              </a:r>
              <a:r>
                <a:rPr lang="en-US" sz="20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Sharon Coury</a:t>
              </a:r>
            </a:p>
            <a:p>
              <a:pPr algn="l">
                <a:lnSpc>
                  <a:spcPts val="1444"/>
                </a:lnSpc>
              </a:pPr>
              <a:endParaRPr lang="en-US" sz="20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880"/>
                </a:lnSpc>
              </a:pPr>
              <a:r>
                <a:rPr lang="en-US" sz="2057" b="1">
                  <a:solidFill>
                    <a:srgbClr val="3BB1B1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Spa: </a:t>
              </a:r>
              <a:r>
                <a:rPr lang="en-US" sz="2057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Sara Coleman, Tiara Wallace, Kären Mayfield, and Michelle Cruff</a:t>
              </a:r>
            </a:p>
            <a:p>
              <a:pPr algn="ctr">
                <a:lnSpc>
                  <a:spcPts val="1444"/>
                </a:lnSpc>
              </a:pPr>
              <a:endParaRPr lang="en-US" sz="20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543261" y="1"/>
              <a:ext cx="24384000" cy="2675625"/>
            </a:xfrm>
            <a:custGeom>
              <a:avLst/>
              <a:gdLst/>
              <a:ahLst/>
              <a:cxnLst/>
              <a:rect l="l" t="t" r="r" b="b"/>
              <a:pathLst>
                <a:path w="24384000" h="2771838">
                  <a:moveTo>
                    <a:pt x="0" y="0"/>
                  </a:moveTo>
                  <a:lnTo>
                    <a:pt x="24384000" y="0"/>
                  </a:lnTo>
                  <a:lnTo>
                    <a:pt x="24384000" y="2771838"/>
                  </a:lnTo>
                  <a:lnTo>
                    <a:pt x="0" y="277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6321" y="15618365"/>
              <a:ext cx="24917879" cy="2832527"/>
            </a:xfrm>
            <a:custGeom>
              <a:avLst/>
              <a:gdLst/>
              <a:ahLst/>
              <a:cxnLst/>
              <a:rect l="l" t="t" r="r" b="b"/>
              <a:pathLst>
                <a:path w="24917879" h="2832527">
                  <a:moveTo>
                    <a:pt x="0" y="0"/>
                  </a:moveTo>
                  <a:lnTo>
                    <a:pt x="24917880" y="0"/>
                  </a:lnTo>
                  <a:lnTo>
                    <a:pt x="24917880" y="2832526"/>
                  </a:lnTo>
                  <a:lnTo>
                    <a:pt x="0" y="2832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71239" y="10735797"/>
              <a:ext cx="2441284" cy="4882568"/>
            </a:xfrm>
            <a:custGeom>
              <a:avLst/>
              <a:gdLst/>
              <a:ahLst/>
              <a:cxnLst/>
              <a:rect l="l" t="t" r="r" b="b"/>
              <a:pathLst>
                <a:path w="2441284" h="4882568">
                  <a:moveTo>
                    <a:pt x="0" y="0"/>
                  </a:moveTo>
                  <a:lnTo>
                    <a:pt x="2441284" y="0"/>
                  </a:lnTo>
                  <a:lnTo>
                    <a:pt x="2441284" y="4882568"/>
                  </a:lnTo>
                  <a:lnTo>
                    <a:pt x="0" y="4882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153175" y="13277495"/>
              <a:ext cx="2221698" cy="2340869"/>
            </a:xfrm>
            <a:custGeom>
              <a:avLst/>
              <a:gdLst/>
              <a:ahLst/>
              <a:cxnLst/>
              <a:rect l="l" t="t" r="r" b="b"/>
              <a:pathLst>
                <a:path w="2221698" h="2340869">
                  <a:moveTo>
                    <a:pt x="0" y="0"/>
                  </a:moveTo>
                  <a:lnTo>
                    <a:pt x="2221698" y="0"/>
                  </a:lnTo>
                  <a:lnTo>
                    <a:pt x="2221698" y="2340870"/>
                  </a:lnTo>
                  <a:lnTo>
                    <a:pt x="0" y="2340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688514">
              <a:off x="543261" y="2771838"/>
              <a:ext cx="3493752" cy="3179315"/>
            </a:xfrm>
            <a:custGeom>
              <a:avLst/>
              <a:gdLst/>
              <a:ahLst/>
              <a:cxnLst/>
              <a:rect l="l" t="t" r="r" b="b"/>
              <a:pathLst>
                <a:path w="3493752" h="3179315">
                  <a:moveTo>
                    <a:pt x="0" y="0"/>
                  </a:moveTo>
                  <a:lnTo>
                    <a:pt x="3493752" y="0"/>
                  </a:lnTo>
                  <a:lnTo>
                    <a:pt x="3493752" y="3179315"/>
                  </a:lnTo>
                  <a:lnTo>
                    <a:pt x="0" y="3179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347667">
              <a:off x="19423431" y="2903895"/>
              <a:ext cx="3820368" cy="3476535"/>
            </a:xfrm>
            <a:custGeom>
              <a:avLst/>
              <a:gdLst/>
              <a:ahLst/>
              <a:cxnLst/>
              <a:rect l="l" t="t" r="r" b="b"/>
              <a:pathLst>
                <a:path w="3820368" h="3476535">
                  <a:moveTo>
                    <a:pt x="0" y="0"/>
                  </a:moveTo>
                  <a:lnTo>
                    <a:pt x="3820368" y="0"/>
                  </a:lnTo>
                  <a:lnTo>
                    <a:pt x="3820368" y="3476535"/>
                  </a:lnTo>
                  <a:lnTo>
                    <a:pt x="0" y="3476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7893467" y="11155297"/>
              <a:ext cx="7033794" cy="4463067"/>
            </a:xfrm>
            <a:custGeom>
              <a:avLst/>
              <a:gdLst/>
              <a:ahLst/>
              <a:cxnLst/>
              <a:rect l="l" t="t" r="r" b="b"/>
              <a:pathLst>
                <a:path w="7033794" h="4463067">
                  <a:moveTo>
                    <a:pt x="0" y="0"/>
                  </a:moveTo>
                  <a:lnTo>
                    <a:pt x="7033794" y="0"/>
                  </a:lnTo>
                  <a:lnTo>
                    <a:pt x="7033794" y="4463068"/>
                  </a:lnTo>
                  <a:lnTo>
                    <a:pt x="0" y="4463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86983" y="3990572"/>
              <a:ext cx="13254920" cy="1154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12"/>
                </a:lnSpc>
              </a:pPr>
              <a:r>
                <a:rPr lang="en-US" sz="2916" spc="-145" dirty="0">
                  <a:solidFill>
                    <a:srgbClr val="16213D"/>
                  </a:solidFill>
                  <a:latin typeface="Para"/>
                  <a:ea typeface="Para"/>
                  <a:cs typeface="Para"/>
                  <a:sym typeface="Para"/>
                </a:rPr>
                <a:t>FALL CONFERENCE</a:t>
              </a:r>
            </a:p>
            <a:p>
              <a:pPr algn="ctr">
                <a:lnSpc>
                  <a:spcPts val="3412"/>
                </a:lnSpc>
              </a:pPr>
              <a:r>
                <a:rPr lang="en-US" sz="2916" spc="-145" dirty="0">
                  <a:solidFill>
                    <a:srgbClr val="16213D"/>
                  </a:solidFill>
                  <a:latin typeface="Para"/>
                  <a:ea typeface="Para"/>
                  <a:cs typeface="Para"/>
                  <a:sym typeface="Para"/>
                </a:rPr>
                <a:t>PLANNING COMMITTEE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603823" y="2667063"/>
              <a:ext cx="6221240" cy="1217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04"/>
                </a:lnSpc>
              </a:pPr>
              <a:r>
                <a:rPr lang="en-US" sz="5503" u="sng">
                  <a:solidFill>
                    <a:srgbClr val="D90000"/>
                  </a:solidFill>
                  <a:latin typeface="PL Barnum Block"/>
                  <a:ea typeface="PL Barnum Block"/>
                  <a:cs typeface="PL Barnum Block"/>
                  <a:sym typeface="PL Barnum Block"/>
                </a:rPr>
                <a:t>THANK YOU!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384329" y="5227703"/>
              <a:ext cx="13981084" cy="1068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6"/>
                </a:lnSpc>
              </a:pPr>
              <a:r>
                <a:rPr lang="en-US" sz="2354" dirty="0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Thank you to all other volunteers who helped make this event happen! </a:t>
              </a:r>
            </a:p>
            <a:p>
              <a:pPr algn="ctr">
                <a:lnSpc>
                  <a:spcPts val="3296"/>
                </a:lnSpc>
              </a:pPr>
              <a:r>
                <a:rPr lang="en-US" sz="2354" dirty="0">
                  <a:solidFill>
                    <a:srgbClr val="16213D"/>
                  </a:solidFill>
                  <a:latin typeface="Arimo"/>
                  <a:ea typeface="Arimo"/>
                  <a:cs typeface="Arimo"/>
                  <a:sym typeface="Arimo"/>
                </a:rPr>
                <a:t>We could not do it without you.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32056" y="5293742"/>
            <a:ext cx="3110447" cy="1408588"/>
            <a:chOff x="0" y="0"/>
            <a:chExt cx="3125401" cy="14153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5343" cy="1415415"/>
            </a:xfrm>
            <a:custGeom>
              <a:avLst/>
              <a:gdLst/>
              <a:ahLst/>
              <a:cxnLst/>
              <a:rect l="l" t="t" r="r" b="b"/>
              <a:pathLst>
                <a:path w="3125343" h="1415415">
                  <a:moveTo>
                    <a:pt x="0" y="0"/>
                  </a:moveTo>
                  <a:lnTo>
                    <a:pt x="3125343" y="0"/>
                  </a:lnTo>
                  <a:lnTo>
                    <a:pt x="3125343" y="1415415"/>
                  </a:lnTo>
                  <a:lnTo>
                    <a:pt x="0" y="1415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903" r="-1" b="-78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004127" y="5453889"/>
            <a:ext cx="4105692" cy="1157268"/>
            <a:chOff x="0" y="0"/>
            <a:chExt cx="3713457" cy="10467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13480" cy="1046734"/>
            </a:xfrm>
            <a:custGeom>
              <a:avLst/>
              <a:gdLst/>
              <a:ahLst/>
              <a:cxnLst/>
              <a:rect l="l" t="t" r="r" b="b"/>
              <a:pathLst>
                <a:path w="3713480" h="1046734">
                  <a:moveTo>
                    <a:pt x="0" y="0"/>
                  </a:moveTo>
                  <a:lnTo>
                    <a:pt x="3713480" y="0"/>
                  </a:lnTo>
                  <a:lnTo>
                    <a:pt x="3713480" y="1046734"/>
                  </a:lnTo>
                  <a:lnTo>
                    <a:pt x="0" y="1046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3127" b="-43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72177" y="10000540"/>
            <a:ext cx="18047905" cy="1420458"/>
          </a:xfrm>
          <a:custGeom>
            <a:avLst/>
            <a:gdLst/>
            <a:ahLst/>
            <a:cxnLst/>
            <a:rect l="l" t="t" r="r" b="b"/>
            <a:pathLst>
              <a:path w="18197712" h="2068615">
                <a:moveTo>
                  <a:pt x="0" y="0"/>
                </a:moveTo>
                <a:lnTo>
                  <a:pt x="18197712" y="0"/>
                </a:lnTo>
                <a:lnTo>
                  <a:pt x="18197712" y="2068615"/>
                </a:lnTo>
                <a:lnTo>
                  <a:pt x="0" y="2068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72177" y="-1879944"/>
            <a:ext cx="18209384" cy="2069942"/>
          </a:xfrm>
          <a:custGeom>
            <a:avLst/>
            <a:gdLst/>
            <a:ahLst/>
            <a:cxnLst/>
            <a:rect l="l" t="t" r="r" b="b"/>
            <a:pathLst>
              <a:path w="18209384" h="2069942">
                <a:moveTo>
                  <a:pt x="0" y="0"/>
                </a:moveTo>
                <a:lnTo>
                  <a:pt x="18209385" y="0"/>
                </a:lnTo>
                <a:lnTo>
                  <a:pt x="18209385" y="2069942"/>
                </a:lnTo>
                <a:lnTo>
                  <a:pt x="0" y="2069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202030" y="154018"/>
            <a:ext cx="5179951" cy="2471269"/>
            <a:chOff x="0" y="0"/>
            <a:chExt cx="5564832" cy="26548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64886" cy="2654935"/>
            </a:xfrm>
            <a:custGeom>
              <a:avLst/>
              <a:gdLst/>
              <a:ahLst/>
              <a:cxnLst/>
              <a:rect l="l" t="t" r="r" b="b"/>
              <a:pathLst>
                <a:path w="5564886" h="2654935">
                  <a:moveTo>
                    <a:pt x="0" y="0"/>
                  </a:moveTo>
                  <a:lnTo>
                    <a:pt x="5564886" y="0"/>
                  </a:lnTo>
                  <a:lnTo>
                    <a:pt x="5564886" y="2654935"/>
                  </a:lnTo>
                  <a:lnTo>
                    <a:pt x="0" y="2654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6" b="-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31099" y="5318070"/>
            <a:ext cx="2024504" cy="1424559"/>
            <a:chOff x="0" y="0"/>
            <a:chExt cx="1545275" cy="10873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336" cy="1087374"/>
            </a:xfrm>
            <a:custGeom>
              <a:avLst/>
              <a:gdLst/>
              <a:ahLst/>
              <a:cxnLst/>
              <a:rect l="l" t="t" r="r" b="b"/>
              <a:pathLst>
                <a:path w="1545336" h="1087374">
                  <a:moveTo>
                    <a:pt x="0" y="0"/>
                  </a:moveTo>
                  <a:lnTo>
                    <a:pt x="1545336" y="0"/>
                  </a:lnTo>
                  <a:lnTo>
                    <a:pt x="1545336" y="1087374"/>
                  </a:lnTo>
                  <a:lnTo>
                    <a:pt x="0" y="1087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1056" r="3" b="-210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948954" y="6894289"/>
            <a:ext cx="2506152" cy="1315730"/>
            <a:chOff x="0" y="0"/>
            <a:chExt cx="2760631" cy="14493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60599" cy="1449324"/>
            </a:xfrm>
            <a:custGeom>
              <a:avLst/>
              <a:gdLst/>
              <a:ahLst/>
              <a:cxnLst/>
              <a:rect l="l" t="t" r="r" b="b"/>
              <a:pathLst>
                <a:path w="2760599" h="1449324">
                  <a:moveTo>
                    <a:pt x="0" y="0"/>
                  </a:moveTo>
                  <a:lnTo>
                    <a:pt x="2760599" y="0"/>
                  </a:lnTo>
                  <a:lnTo>
                    <a:pt x="2760599" y="1449324"/>
                  </a:lnTo>
                  <a:lnTo>
                    <a:pt x="0" y="1449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729835" y="7491027"/>
            <a:ext cx="2828330" cy="518527"/>
            <a:chOff x="0" y="0"/>
            <a:chExt cx="3687304" cy="6760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87318" cy="676021"/>
            </a:xfrm>
            <a:custGeom>
              <a:avLst/>
              <a:gdLst/>
              <a:ahLst/>
              <a:cxnLst/>
              <a:rect l="l" t="t" r="r" b="b"/>
              <a:pathLst>
                <a:path w="3687318" h="676021">
                  <a:moveTo>
                    <a:pt x="0" y="0"/>
                  </a:moveTo>
                  <a:lnTo>
                    <a:pt x="3687318" y="0"/>
                  </a:lnTo>
                  <a:lnTo>
                    <a:pt x="3687318" y="676021"/>
                  </a:lnTo>
                  <a:lnTo>
                    <a:pt x="0" y="676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98915" y="5060756"/>
            <a:ext cx="4061570" cy="1939186"/>
            <a:chOff x="0" y="0"/>
            <a:chExt cx="4208021" cy="20091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08018" cy="2009108"/>
            </a:xfrm>
            <a:custGeom>
              <a:avLst/>
              <a:gdLst/>
              <a:ahLst/>
              <a:cxnLst/>
              <a:rect l="l" t="t" r="r" b="b"/>
              <a:pathLst>
                <a:path w="4208018" h="2009108">
                  <a:moveTo>
                    <a:pt x="0" y="0"/>
                  </a:moveTo>
                  <a:lnTo>
                    <a:pt x="4208018" y="0"/>
                  </a:lnTo>
                  <a:lnTo>
                    <a:pt x="4208018" y="2009108"/>
                  </a:lnTo>
                  <a:lnTo>
                    <a:pt x="0" y="2009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361" b="-23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108246" y="7212410"/>
            <a:ext cx="2419706" cy="806569"/>
            <a:chOff x="0" y="0"/>
            <a:chExt cx="3154580" cy="10515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54553" cy="1051560"/>
            </a:xfrm>
            <a:custGeom>
              <a:avLst/>
              <a:gdLst/>
              <a:ahLst/>
              <a:cxnLst/>
              <a:rect l="l" t="t" r="r" b="b"/>
              <a:pathLst>
                <a:path w="3154553" h="1051560">
                  <a:moveTo>
                    <a:pt x="0" y="0"/>
                  </a:moveTo>
                  <a:lnTo>
                    <a:pt x="3154553" y="0"/>
                  </a:lnTo>
                  <a:lnTo>
                    <a:pt x="3154553" y="1051560"/>
                  </a:lnTo>
                  <a:lnTo>
                    <a:pt x="0" y="1051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459559" y="8210019"/>
            <a:ext cx="2089701" cy="1699364"/>
            <a:chOff x="0" y="0"/>
            <a:chExt cx="2331880" cy="18963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31847" cy="1896364"/>
            </a:xfrm>
            <a:custGeom>
              <a:avLst/>
              <a:gdLst/>
              <a:ahLst/>
              <a:cxnLst/>
              <a:rect l="l" t="t" r="r" b="b"/>
              <a:pathLst>
                <a:path w="2331847" h="1896364">
                  <a:moveTo>
                    <a:pt x="0" y="0"/>
                  </a:moveTo>
                  <a:lnTo>
                    <a:pt x="2331847" y="0"/>
                  </a:lnTo>
                  <a:lnTo>
                    <a:pt x="2331847" y="1896364"/>
                  </a:lnTo>
                  <a:lnTo>
                    <a:pt x="0" y="1896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1484" r="-1" b="-114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802860" y="8663548"/>
            <a:ext cx="2225868" cy="890346"/>
            <a:chOff x="0" y="0"/>
            <a:chExt cx="2337132" cy="93485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37181" cy="934847"/>
            </a:xfrm>
            <a:custGeom>
              <a:avLst/>
              <a:gdLst/>
              <a:ahLst/>
              <a:cxnLst/>
              <a:rect l="l" t="t" r="r" b="b"/>
              <a:pathLst>
                <a:path w="2337181" h="934847">
                  <a:moveTo>
                    <a:pt x="0" y="0"/>
                  </a:moveTo>
                  <a:lnTo>
                    <a:pt x="2337181" y="0"/>
                  </a:lnTo>
                  <a:lnTo>
                    <a:pt x="2337181" y="934847"/>
                  </a:lnTo>
                  <a:lnTo>
                    <a:pt x="0" y="934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578191" y="8609529"/>
            <a:ext cx="3170244" cy="712620"/>
            <a:chOff x="0" y="0"/>
            <a:chExt cx="4133059" cy="9290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133088" cy="929005"/>
            </a:xfrm>
            <a:custGeom>
              <a:avLst/>
              <a:gdLst/>
              <a:ahLst/>
              <a:cxnLst/>
              <a:rect l="l" t="t" r="r" b="b"/>
              <a:pathLst>
                <a:path w="4133088" h="929005">
                  <a:moveTo>
                    <a:pt x="0" y="0"/>
                  </a:moveTo>
                  <a:lnTo>
                    <a:pt x="4133088" y="0"/>
                  </a:lnTo>
                  <a:lnTo>
                    <a:pt x="4133088" y="929005"/>
                  </a:lnTo>
                  <a:lnTo>
                    <a:pt x="0" y="929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4674602" y="1510657"/>
            <a:ext cx="1329525" cy="1355506"/>
          </a:xfrm>
          <a:custGeom>
            <a:avLst/>
            <a:gdLst/>
            <a:ahLst/>
            <a:cxnLst/>
            <a:rect l="l" t="t" r="r" b="b"/>
            <a:pathLst>
              <a:path w="1329525" h="1355506">
                <a:moveTo>
                  <a:pt x="0" y="0"/>
                </a:moveTo>
                <a:lnTo>
                  <a:pt x="1329525" y="0"/>
                </a:lnTo>
                <a:lnTo>
                  <a:pt x="1329525" y="1355506"/>
                </a:lnTo>
                <a:lnTo>
                  <a:pt x="0" y="13555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385" b="-3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2538644" y="154018"/>
            <a:ext cx="2102138" cy="2102138"/>
            <a:chOff x="0" y="0"/>
            <a:chExt cx="1850139" cy="185013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50136" cy="1850136"/>
            </a:xfrm>
            <a:custGeom>
              <a:avLst/>
              <a:gdLst/>
              <a:ahLst/>
              <a:cxnLst/>
              <a:rect l="l" t="t" r="r" b="b"/>
              <a:pathLst>
                <a:path w="1850136" h="1850136">
                  <a:moveTo>
                    <a:pt x="0" y="0"/>
                  </a:moveTo>
                  <a:lnTo>
                    <a:pt x="1850136" y="0"/>
                  </a:lnTo>
                  <a:lnTo>
                    <a:pt x="1850136" y="1850136"/>
                  </a:lnTo>
                  <a:lnTo>
                    <a:pt x="0" y="1850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4366578" y="441866"/>
            <a:ext cx="1629563" cy="1661407"/>
          </a:xfrm>
          <a:custGeom>
            <a:avLst/>
            <a:gdLst/>
            <a:ahLst/>
            <a:cxnLst/>
            <a:rect l="l" t="t" r="r" b="b"/>
            <a:pathLst>
              <a:path w="1629563" h="1661407">
                <a:moveTo>
                  <a:pt x="0" y="0"/>
                </a:moveTo>
                <a:lnTo>
                  <a:pt x="1629563" y="0"/>
                </a:lnTo>
                <a:lnTo>
                  <a:pt x="1629563" y="1661407"/>
                </a:lnTo>
                <a:lnTo>
                  <a:pt x="0" y="16614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505" b="-50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3644522" y="7359555"/>
            <a:ext cx="1536838" cy="512279"/>
            <a:chOff x="0" y="0"/>
            <a:chExt cx="2003581" cy="66786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003552" cy="667893"/>
            </a:xfrm>
            <a:custGeom>
              <a:avLst/>
              <a:gdLst/>
              <a:ahLst/>
              <a:cxnLst/>
              <a:rect l="l" t="t" r="r" b="b"/>
              <a:pathLst>
                <a:path w="2003552" h="667893">
                  <a:moveTo>
                    <a:pt x="0" y="0"/>
                  </a:moveTo>
                  <a:lnTo>
                    <a:pt x="2003552" y="0"/>
                  </a:lnTo>
                  <a:lnTo>
                    <a:pt x="2003552" y="667893"/>
                  </a:lnTo>
                  <a:lnTo>
                    <a:pt x="0" y="667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r="-1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870435" y="7289358"/>
            <a:ext cx="2008132" cy="729621"/>
            <a:chOff x="0" y="0"/>
            <a:chExt cx="2618009" cy="95120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617978" cy="951230"/>
            </a:xfrm>
            <a:custGeom>
              <a:avLst/>
              <a:gdLst/>
              <a:ahLst/>
              <a:cxnLst/>
              <a:rect l="l" t="t" r="r" b="b"/>
              <a:pathLst>
                <a:path w="2617978" h="951230">
                  <a:moveTo>
                    <a:pt x="0" y="0"/>
                  </a:moveTo>
                  <a:lnTo>
                    <a:pt x="2617978" y="0"/>
                  </a:lnTo>
                  <a:lnTo>
                    <a:pt x="2617978" y="951230"/>
                  </a:lnTo>
                  <a:lnTo>
                    <a:pt x="0" y="951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76" r="-1" b="-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293746" y="8467194"/>
            <a:ext cx="3995706" cy="1283283"/>
            <a:chOff x="0" y="0"/>
            <a:chExt cx="5209217" cy="16730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209169" cy="1672971"/>
            </a:xfrm>
            <a:custGeom>
              <a:avLst/>
              <a:gdLst/>
              <a:ahLst/>
              <a:cxnLst/>
              <a:rect l="l" t="t" r="r" b="b"/>
              <a:pathLst>
                <a:path w="5209169" h="1672971">
                  <a:moveTo>
                    <a:pt x="0" y="0"/>
                  </a:moveTo>
                  <a:lnTo>
                    <a:pt x="5209169" y="0"/>
                  </a:lnTo>
                  <a:lnTo>
                    <a:pt x="5209169" y="1672971"/>
                  </a:lnTo>
                  <a:lnTo>
                    <a:pt x="0" y="1672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31409" b="-314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099899" y="3159100"/>
            <a:ext cx="9384213" cy="1854218"/>
            <a:chOff x="0" y="0"/>
            <a:chExt cx="10023604" cy="198055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023602" cy="1980565"/>
            </a:xfrm>
            <a:custGeom>
              <a:avLst/>
              <a:gdLst/>
              <a:ahLst/>
              <a:cxnLst/>
              <a:rect l="l" t="t" r="r" b="b"/>
              <a:pathLst>
                <a:path w="10023602" h="1980565">
                  <a:moveTo>
                    <a:pt x="0" y="0"/>
                  </a:moveTo>
                  <a:lnTo>
                    <a:pt x="10023602" y="0"/>
                  </a:lnTo>
                  <a:lnTo>
                    <a:pt x="10023602" y="1980565"/>
                  </a:lnTo>
                  <a:lnTo>
                    <a:pt x="0" y="1980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t="-168" b="-1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12505015" y="1160817"/>
            <a:ext cx="1243419" cy="1264858"/>
          </a:xfrm>
          <a:custGeom>
            <a:avLst/>
            <a:gdLst/>
            <a:ahLst/>
            <a:cxnLst/>
            <a:rect l="l" t="t" r="r" b="b"/>
            <a:pathLst>
              <a:path w="1243419" h="1264858">
                <a:moveTo>
                  <a:pt x="0" y="0"/>
                </a:moveTo>
                <a:lnTo>
                  <a:pt x="1243420" y="0"/>
                </a:lnTo>
                <a:lnTo>
                  <a:pt x="1243420" y="1264858"/>
                </a:lnTo>
                <a:lnTo>
                  <a:pt x="0" y="126485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2538644" y="2188410"/>
            <a:ext cx="1295374" cy="1223100"/>
          </a:xfrm>
          <a:custGeom>
            <a:avLst/>
            <a:gdLst/>
            <a:ahLst/>
            <a:cxnLst/>
            <a:rect l="l" t="t" r="r" b="b"/>
            <a:pathLst>
              <a:path w="1295374" h="1223100">
                <a:moveTo>
                  <a:pt x="0" y="0"/>
                </a:moveTo>
                <a:lnTo>
                  <a:pt x="1295374" y="0"/>
                </a:lnTo>
                <a:lnTo>
                  <a:pt x="1295374" y="1223100"/>
                </a:lnTo>
                <a:lnTo>
                  <a:pt x="0" y="12231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4181401" y="324622"/>
            <a:ext cx="9463121" cy="9755795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7238913" y="5099043"/>
            <a:ext cx="3850225" cy="55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4"/>
              </a:lnSpc>
            </a:pPr>
            <a:r>
              <a:rPr lang="en-US" sz="3260" u="sng">
                <a:solidFill>
                  <a:srgbClr val="FECD1A"/>
                </a:solidFill>
                <a:latin typeface="Sancreek"/>
                <a:ea typeface="Sancreek"/>
                <a:cs typeface="Sancreek"/>
                <a:sym typeface="Sancreek"/>
              </a:rPr>
              <a:t>Gold Sponsors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530008" y="6544482"/>
            <a:ext cx="2993342" cy="55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4"/>
              </a:lnSpc>
            </a:pPr>
            <a:r>
              <a:rPr lang="en-US" sz="3260" u="sng">
                <a:solidFill>
                  <a:srgbClr val="C7CCCB"/>
                </a:solidFill>
                <a:latin typeface="Sancreek"/>
                <a:ea typeface="Sancreek"/>
                <a:cs typeface="Sancreek"/>
                <a:sym typeface="Sancreek"/>
              </a:rPr>
              <a:t>Silver Sponsors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898959" y="2326762"/>
            <a:ext cx="6255440" cy="67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3978" u="sng">
                <a:solidFill>
                  <a:srgbClr val="D90000"/>
                </a:solidFill>
                <a:latin typeface="Sancreek"/>
                <a:ea typeface="Sancreek"/>
                <a:cs typeface="Sancreek"/>
                <a:sym typeface="Sancreek"/>
              </a:rPr>
              <a:t>Title Sponsor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482762" y="518066"/>
            <a:ext cx="4504021" cy="72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4"/>
              </a:lnSpc>
            </a:pPr>
            <a:r>
              <a:rPr lang="en-US" sz="5354" b="1">
                <a:solidFill>
                  <a:srgbClr val="FECD1A"/>
                </a:solidFill>
                <a:latin typeface="Arimo Bold"/>
                <a:ea typeface="Arimo Bold"/>
                <a:cs typeface="Arimo Bold"/>
                <a:sym typeface="Arimo Bold"/>
              </a:rPr>
              <a:t>THANK YOU!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212754" y="1269396"/>
            <a:ext cx="2914477" cy="711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6214">
                <a:solidFill>
                  <a:srgbClr val="FFDF2B"/>
                </a:solidFill>
                <a:latin typeface="Moontime"/>
                <a:ea typeface="Moontime"/>
                <a:cs typeface="Moontime"/>
                <a:sym typeface="Moontime"/>
              </a:rPr>
              <a:t>Sponsors</a:t>
            </a:r>
          </a:p>
        </p:txBody>
      </p:sp>
      <p:sp>
        <p:nvSpPr>
          <p:cNvPr id="46" name="Freeform 46"/>
          <p:cNvSpPr/>
          <p:nvPr/>
        </p:nvSpPr>
        <p:spPr>
          <a:xfrm>
            <a:off x="0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15703391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733793"/>
            <a:ext cx="18835379" cy="2026110"/>
          </a:xfrm>
          <a:custGeom>
            <a:avLst/>
            <a:gdLst/>
            <a:ahLst/>
            <a:cxnLst/>
            <a:rect l="l" t="t" r="r" b="b"/>
            <a:pathLst>
              <a:path w="19013741" h="2002866">
                <a:moveTo>
                  <a:pt x="0" y="0"/>
                </a:moveTo>
                <a:lnTo>
                  <a:pt x="19013741" y="0"/>
                </a:lnTo>
                <a:lnTo>
                  <a:pt x="19013741" y="2002866"/>
                </a:lnTo>
                <a:lnTo>
                  <a:pt x="0" y="2002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307527"/>
            <a:ext cx="17977618" cy="740738"/>
          </a:xfrm>
          <a:custGeom>
            <a:avLst/>
            <a:gdLst/>
            <a:ahLst/>
            <a:cxnLst/>
            <a:rect l="l" t="t" r="r" b="b"/>
            <a:pathLst>
              <a:path w="18868612" h="1987579">
                <a:moveTo>
                  <a:pt x="0" y="0"/>
                </a:moveTo>
                <a:lnTo>
                  <a:pt x="18868612" y="0"/>
                </a:lnTo>
                <a:lnTo>
                  <a:pt x="18868612" y="1987579"/>
                </a:lnTo>
                <a:lnTo>
                  <a:pt x="0" y="198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006717" y="5749981"/>
            <a:ext cx="2046397" cy="636318"/>
            <a:chOff x="0" y="0"/>
            <a:chExt cx="1626343" cy="5057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6362" cy="505714"/>
            </a:xfrm>
            <a:custGeom>
              <a:avLst/>
              <a:gdLst/>
              <a:ahLst/>
              <a:cxnLst/>
              <a:rect l="l" t="t" r="r" b="b"/>
              <a:pathLst>
                <a:path w="1626362" h="505714">
                  <a:moveTo>
                    <a:pt x="0" y="0"/>
                  </a:moveTo>
                  <a:lnTo>
                    <a:pt x="1626362" y="0"/>
                  </a:lnTo>
                  <a:lnTo>
                    <a:pt x="1626362" y="505714"/>
                  </a:lnTo>
                  <a:lnTo>
                    <a:pt x="0" y="505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99" r="1" b="-3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78603" y="5483440"/>
            <a:ext cx="1510271" cy="943920"/>
            <a:chOff x="0" y="0"/>
            <a:chExt cx="1478675" cy="9241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8661" cy="924179"/>
            </a:xfrm>
            <a:custGeom>
              <a:avLst/>
              <a:gdLst/>
              <a:ahLst/>
              <a:cxnLst/>
              <a:rect l="l" t="t" r="r" b="b"/>
              <a:pathLst>
                <a:path w="1478661" h="924179">
                  <a:moveTo>
                    <a:pt x="0" y="0"/>
                  </a:moveTo>
                  <a:lnTo>
                    <a:pt x="1478661" y="0"/>
                  </a:lnTo>
                  <a:lnTo>
                    <a:pt x="1478661" y="924179"/>
                  </a:lnTo>
                  <a:lnTo>
                    <a:pt x="0" y="924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43098" y="5825335"/>
            <a:ext cx="1826499" cy="636313"/>
            <a:chOff x="0" y="0"/>
            <a:chExt cx="1853228" cy="6456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53184" cy="645651"/>
            </a:xfrm>
            <a:custGeom>
              <a:avLst/>
              <a:gdLst/>
              <a:ahLst/>
              <a:cxnLst/>
              <a:rect l="l" t="t" r="r" b="b"/>
              <a:pathLst>
                <a:path w="1853184" h="645651">
                  <a:moveTo>
                    <a:pt x="0" y="0"/>
                  </a:moveTo>
                  <a:lnTo>
                    <a:pt x="1853184" y="0"/>
                  </a:lnTo>
                  <a:lnTo>
                    <a:pt x="1853184" y="645651"/>
                  </a:lnTo>
                  <a:lnTo>
                    <a:pt x="0" y="645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797" t="-4" r="-27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612547" y="5142284"/>
            <a:ext cx="1461188" cy="1375343"/>
            <a:chOff x="0" y="0"/>
            <a:chExt cx="1276959" cy="12019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6985" cy="1201928"/>
            </a:xfrm>
            <a:custGeom>
              <a:avLst/>
              <a:gdLst/>
              <a:ahLst/>
              <a:cxnLst/>
              <a:rect l="l" t="t" r="r" b="b"/>
              <a:pathLst>
                <a:path w="1276985" h="1201928">
                  <a:moveTo>
                    <a:pt x="0" y="0"/>
                  </a:moveTo>
                  <a:lnTo>
                    <a:pt x="1276985" y="0"/>
                  </a:lnTo>
                  <a:lnTo>
                    <a:pt x="1276985" y="1201928"/>
                  </a:lnTo>
                  <a:lnTo>
                    <a:pt x="0" y="120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2" r="2" b="-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95067" y="6706896"/>
            <a:ext cx="2474817" cy="616808"/>
            <a:chOff x="0" y="0"/>
            <a:chExt cx="2490680" cy="6207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90724" cy="620776"/>
            </a:xfrm>
            <a:custGeom>
              <a:avLst/>
              <a:gdLst/>
              <a:ahLst/>
              <a:cxnLst/>
              <a:rect l="l" t="t" r="r" b="b"/>
              <a:pathLst>
                <a:path w="2490724" h="620776">
                  <a:moveTo>
                    <a:pt x="0" y="0"/>
                  </a:moveTo>
                  <a:lnTo>
                    <a:pt x="2490724" y="0"/>
                  </a:lnTo>
                  <a:lnTo>
                    <a:pt x="2490724" y="620776"/>
                  </a:lnTo>
                  <a:lnTo>
                    <a:pt x="0" y="620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43" r="1" b="-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96014" y="5816644"/>
            <a:ext cx="2304184" cy="502993"/>
            <a:chOff x="0" y="0"/>
            <a:chExt cx="2221735" cy="484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1738" cy="485013"/>
            </a:xfrm>
            <a:custGeom>
              <a:avLst/>
              <a:gdLst/>
              <a:ahLst/>
              <a:cxnLst/>
              <a:rect l="l" t="t" r="r" b="b"/>
              <a:pathLst>
                <a:path w="2221738" h="485013">
                  <a:moveTo>
                    <a:pt x="0" y="0"/>
                  </a:moveTo>
                  <a:lnTo>
                    <a:pt x="2221738" y="0"/>
                  </a:lnTo>
                  <a:lnTo>
                    <a:pt x="2221738" y="485013"/>
                  </a:lnTo>
                  <a:lnTo>
                    <a:pt x="0" y="485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71" b="-3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54982" y="7902371"/>
            <a:ext cx="2387072" cy="693093"/>
            <a:chOff x="0" y="0"/>
            <a:chExt cx="2697601" cy="7832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97607" cy="783209"/>
            </a:xfrm>
            <a:custGeom>
              <a:avLst/>
              <a:gdLst/>
              <a:ahLst/>
              <a:cxnLst/>
              <a:rect l="l" t="t" r="r" b="b"/>
              <a:pathLst>
                <a:path w="2697607" h="783209">
                  <a:moveTo>
                    <a:pt x="0" y="0"/>
                  </a:moveTo>
                  <a:lnTo>
                    <a:pt x="2697607" y="0"/>
                  </a:lnTo>
                  <a:lnTo>
                    <a:pt x="2697607" y="783209"/>
                  </a:lnTo>
                  <a:lnTo>
                    <a:pt x="0" y="783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531" r="-1531" b="-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425774" y="7707179"/>
            <a:ext cx="3816022" cy="555836"/>
            <a:chOff x="0" y="0"/>
            <a:chExt cx="3099424" cy="45145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99435" cy="451485"/>
            </a:xfrm>
            <a:custGeom>
              <a:avLst/>
              <a:gdLst/>
              <a:ahLst/>
              <a:cxnLst/>
              <a:rect l="l" t="t" r="r" b="b"/>
              <a:pathLst>
                <a:path w="3099435" h="451485">
                  <a:moveTo>
                    <a:pt x="0" y="0"/>
                  </a:moveTo>
                  <a:lnTo>
                    <a:pt x="3099435" y="0"/>
                  </a:lnTo>
                  <a:lnTo>
                    <a:pt x="3099435" y="451485"/>
                  </a:lnTo>
                  <a:lnTo>
                    <a:pt x="0" y="451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6" r="-46" b="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942054" y="6779207"/>
            <a:ext cx="2701526" cy="808840"/>
            <a:chOff x="0" y="0"/>
            <a:chExt cx="1924719" cy="5762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24685" cy="576326"/>
            </a:xfrm>
            <a:custGeom>
              <a:avLst/>
              <a:gdLst/>
              <a:ahLst/>
              <a:cxnLst/>
              <a:rect l="l" t="t" r="r" b="b"/>
              <a:pathLst>
                <a:path w="1924685" h="576326">
                  <a:moveTo>
                    <a:pt x="0" y="0"/>
                  </a:moveTo>
                  <a:lnTo>
                    <a:pt x="1924685" y="0"/>
                  </a:lnTo>
                  <a:lnTo>
                    <a:pt x="1924685" y="576326"/>
                  </a:lnTo>
                  <a:lnTo>
                    <a:pt x="0" y="57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49" r="-151" b="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78728" y="9075969"/>
            <a:ext cx="2209702" cy="600462"/>
            <a:chOff x="0" y="0"/>
            <a:chExt cx="2135731" cy="5803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35759" cy="580390"/>
            </a:xfrm>
            <a:custGeom>
              <a:avLst/>
              <a:gdLst/>
              <a:ahLst/>
              <a:cxnLst/>
              <a:rect l="l" t="t" r="r" b="b"/>
              <a:pathLst>
                <a:path w="2135759" h="580390">
                  <a:moveTo>
                    <a:pt x="0" y="0"/>
                  </a:moveTo>
                  <a:lnTo>
                    <a:pt x="2135759" y="0"/>
                  </a:lnTo>
                  <a:lnTo>
                    <a:pt x="2135759" y="580390"/>
                  </a:lnTo>
                  <a:lnTo>
                    <a:pt x="0" y="580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45" r="-43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221087" y="8929631"/>
            <a:ext cx="2522155" cy="800511"/>
            <a:chOff x="0" y="0"/>
            <a:chExt cx="2605193" cy="82686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605151" cy="826897"/>
            </a:xfrm>
            <a:custGeom>
              <a:avLst/>
              <a:gdLst/>
              <a:ahLst/>
              <a:cxnLst/>
              <a:rect l="l" t="t" r="r" b="b"/>
              <a:pathLst>
                <a:path w="2605151" h="826897">
                  <a:moveTo>
                    <a:pt x="0" y="0"/>
                  </a:moveTo>
                  <a:lnTo>
                    <a:pt x="2605151" y="0"/>
                  </a:lnTo>
                  <a:lnTo>
                    <a:pt x="2605151" y="826897"/>
                  </a:lnTo>
                  <a:lnTo>
                    <a:pt x="0" y="826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45578" r="-45580" b="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8157" y="8320025"/>
            <a:ext cx="1484512" cy="1511889"/>
            <a:chOff x="0" y="0"/>
            <a:chExt cx="1246248" cy="12692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46251" cy="1269238"/>
            </a:xfrm>
            <a:custGeom>
              <a:avLst/>
              <a:gdLst/>
              <a:ahLst/>
              <a:cxnLst/>
              <a:rect l="l" t="t" r="r" b="b"/>
              <a:pathLst>
                <a:path w="1246251" h="1269238">
                  <a:moveTo>
                    <a:pt x="0" y="0"/>
                  </a:moveTo>
                  <a:lnTo>
                    <a:pt x="1246251" y="0"/>
                  </a:lnTo>
                  <a:lnTo>
                    <a:pt x="1246251" y="1269238"/>
                  </a:lnTo>
                  <a:lnTo>
                    <a:pt x="0" y="1269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44031" t="-42328" r="-9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878073" y="9002823"/>
            <a:ext cx="2727447" cy="727319"/>
            <a:chOff x="0" y="0"/>
            <a:chExt cx="3070375" cy="81876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070352" cy="818769"/>
            </a:xfrm>
            <a:custGeom>
              <a:avLst/>
              <a:gdLst/>
              <a:ahLst/>
              <a:cxnLst/>
              <a:rect l="l" t="t" r="r" b="b"/>
              <a:pathLst>
                <a:path w="3070352" h="818769">
                  <a:moveTo>
                    <a:pt x="0" y="0"/>
                  </a:moveTo>
                  <a:lnTo>
                    <a:pt x="3070352" y="0"/>
                  </a:lnTo>
                  <a:lnTo>
                    <a:pt x="3070352" y="818769"/>
                  </a:lnTo>
                  <a:lnTo>
                    <a:pt x="0" y="818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409" b="-4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293649" y="6196405"/>
            <a:ext cx="1267675" cy="1267675"/>
            <a:chOff x="0" y="0"/>
            <a:chExt cx="1138752" cy="113875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38809" cy="1138809"/>
            </a:xfrm>
            <a:custGeom>
              <a:avLst/>
              <a:gdLst/>
              <a:ahLst/>
              <a:cxnLst/>
              <a:rect l="l" t="t" r="r" b="b"/>
              <a:pathLst>
                <a:path w="1138809" h="1138809">
                  <a:moveTo>
                    <a:pt x="0" y="0"/>
                  </a:moveTo>
                  <a:lnTo>
                    <a:pt x="1138809" y="0"/>
                  </a:lnTo>
                  <a:lnTo>
                    <a:pt x="1138809" y="1138809"/>
                  </a:lnTo>
                  <a:lnTo>
                    <a:pt x="0" y="1138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r="5" b="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084280" y="8786458"/>
            <a:ext cx="2927652" cy="943684"/>
            <a:chOff x="0" y="0"/>
            <a:chExt cx="2569609" cy="8282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569591" cy="828294"/>
            </a:xfrm>
            <a:custGeom>
              <a:avLst/>
              <a:gdLst/>
              <a:ahLst/>
              <a:cxnLst/>
              <a:rect l="l" t="t" r="r" b="b"/>
              <a:pathLst>
                <a:path w="2569591" h="828294">
                  <a:moveTo>
                    <a:pt x="0" y="0"/>
                  </a:moveTo>
                  <a:lnTo>
                    <a:pt x="2569591" y="0"/>
                  </a:lnTo>
                  <a:lnTo>
                    <a:pt x="2569591" y="828294"/>
                  </a:lnTo>
                  <a:lnTo>
                    <a:pt x="0" y="828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19" b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608538" y="1435831"/>
            <a:ext cx="2707233" cy="670765"/>
            <a:chOff x="0" y="0"/>
            <a:chExt cx="3529429" cy="87447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529457" cy="874522"/>
            </a:xfrm>
            <a:custGeom>
              <a:avLst/>
              <a:gdLst/>
              <a:ahLst/>
              <a:cxnLst/>
              <a:rect l="l" t="t" r="r" b="b"/>
              <a:pathLst>
                <a:path w="3529457" h="874522">
                  <a:moveTo>
                    <a:pt x="0" y="0"/>
                  </a:moveTo>
                  <a:lnTo>
                    <a:pt x="3529457" y="0"/>
                  </a:lnTo>
                  <a:lnTo>
                    <a:pt x="3529457" y="874522"/>
                  </a:lnTo>
                  <a:lnTo>
                    <a:pt x="0" y="87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28" b="-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964646" y="1609191"/>
            <a:ext cx="1328171" cy="938310"/>
            <a:chOff x="0" y="0"/>
            <a:chExt cx="1731541" cy="122327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731518" cy="1223264"/>
            </a:xfrm>
            <a:custGeom>
              <a:avLst/>
              <a:gdLst/>
              <a:ahLst/>
              <a:cxnLst/>
              <a:rect l="l" t="t" r="r" b="b"/>
              <a:pathLst>
                <a:path w="1731518" h="1223264">
                  <a:moveTo>
                    <a:pt x="0" y="0"/>
                  </a:moveTo>
                  <a:lnTo>
                    <a:pt x="1731518" y="0"/>
                  </a:lnTo>
                  <a:lnTo>
                    <a:pt x="1731518" y="1223264"/>
                  </a:lnTo>
                  <a:lnTo>
                    <a:pt x="0" y="1223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113" r="-1" b="-1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974552" y="1435831"/>
            <a:ext cx="1651512" cy="869840"/>
            <a:chOff x="0" y="0"/>
            <a:chExt cx="2153083" cy="113401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153031" cy="1133983"/>
            </a:xfrm>
            <a:custGeom>
              <a:avLst/>
              <a:gdLst/>
              <a:ahLst/>
              <a:cxnLst/>
              <a:rect l="l" t="t" r="r" b="b"/>
              <a:pathLst>
                <a:path w="2153031" h="1133983">
                  <a:moveTo>
                    <a:pt x="0" y="0"/>
                  </a:moveTo>
                  <a:lnTo>
                    <a:pt x="2153031" y="0"/>
                  </a:lnTo>
                  <a:lnTo>
                    <a:pt x="2153031" y="1133983"/>
                  </a:lnTo>
                  <a:lnTo>
                    <a:pt x="0" y="1133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t="-11152" r="-2" b="-111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425774" y="3351266"/>
            <a:ext cx="1714632" cy="1085934"/>
            <a:chOff x="0" y="0"/>
            <a:chExt cx="2235372" cy="141573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235327" cy="1415796"/>
            </a:xfrm>
            <a:custGeom>
              <a:avLst/>
              <a:gdLst/>
              <a:ahLst/>
              <a:cxnLst/>
              <a:rect l="l" t="t" r="r" b="b"/>
              <a:pathLst>
                <a:path w="2235327" h="1415796">
                  <a:moveTo>
                    <a:pt x="0" y="0"/>
                  </a:moveTo>
                  <a:lnTo>
                    <a:pt x="2235327" y="0"/>
                  </a:lnTo>
                  <a:lnTo>
                    <a:pt x="2235327" y="1415796"/>
                  </a:lnTo>
                  <a:lnTo>
                    <a:pt x="0" y="141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r="-2"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51994" y="1577823"/>
            <a:ext cx="2155165" cy="648046"/>
            <a:chOff x="0" y="0"/>
            <a:chExt cx="2809696" cy="84486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809748" cy="844804"/>
            </a:xfrm>
            <a:custGeom>
              <a:avLst/>
              <a:gdLst/>
              <a:ahLst/>
              <a:cxnLst/>
              <a:rect l="l" t="t" r="r" b="b"/>
              <a:pathLst>
                <a:path w="2809748" h="844804">
                  <a:moveTo>
                    <a:pt x="0" y="0"/>
                  </a:moveTo>
                  <a:lnTo>
                    <a:pt x="2809748" y="0"/>
                  </a:lnTo>
                  <a:lnTo>
                    <a:pt x="2809748" y="844804"/>
                  </a:lnTo>
                  <a:lnTo>
                    <a:pt x="0" y="844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38" r="1" b="-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666902" y="2874659"/>
            <a:ext cx="2259538" cy="564885"/>
            <a:chOff x="0" y="0"/>
            <a:chExt cx="2945768" cy="73644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945765" cy="736473"/>
            </a:xfrm>
            <a:custGeom>
              <a:avLst/>
              <a:gdLst/>
              <a:ahLst/>
              <a:cxnLst/>
              <a:rect l="l" t="t" r="r" b="b"/>
              <a:pathLst>
                <a:path w="2945765" h="736473">
                  <a:moveTo>
                    <a:pt x="0" y="0"/>
                  </a:moveTo>
                  <a:lnTo>
                    <a:pt x="2945765" y="0"/>
                  </a:lnTo>
                  <a:lnTo>
                    <a:pt x="2945765" y="736473"/>
                  </a:lnTo>
                  <a:lnTo>
                    <a:pt x="0" y="736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b="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617529" y="3553906"/>
            <a:ext cx="1778485" cy="680655"/>
            <a:chOff x="0" y="0"/>
            <a:chExt cx="2318617" cy="88737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318639" cy="887349"/>
            </a:xfrm>
            <a:custGeom>
              <a:avLst/>
              <a:gdLst/>
              <a:ahLst/>
              <a:cxnLst/>
              <a:rect l="l" t="t" r="r" b="b"/>
              <a:pathLst>
                <a:path w="2318639" h="887349">
                  <a:moveTo>
                    <a:pt x="0" y="0"/>
                  </a:moveTo>
                  <a:lnTo>
                    <a:pt x="2318639" y="0"/>
                  </a:lnTo>
                  <a:lnTo>
                    <a:pt x="2318639" y="887349"/>
                  </a:lnTo>
                  <a:lnTo>
                    <a:pt x="0" y="887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b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7518320" y="3580297"/>
            <a:ext cx="2172500" cy="627870"/>
            <a:chOff x="0" y="0"/>
            <a:chExt cx="2832296" cy="81855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832354" cy="818515"/>
            </a:xfrm>
            <a:custGeom>
              <a:avLst/>
              <a:gdLst/>
              <a:ahLst/>
              <a:cxnLst/>
              <a:rect l="l" t="t" r="r" b="b"/>
              <a:pathLst>
                <a:path w="2832354" h="818515">
                  <a:moveTo>
                    <a:pt x="0" y="0"/>
                  </a:moveTo>
                  <a:lnTo>
                    <a:pt x="2832354" y="0"/>
                  </a:lnTo>
                  <a:lnTo>
                    <a:pt x="2832354" y="818515"/>
                  </a:lnTo>
                  <a:lnTo>
                    <a:pt x="0" y="818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 l="-920" r="-918" b="-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Freeform 50"/>
          <p:cNvSpPr/>
          <p:nvPr/>
        </p:nvSpPr>
        <p:spPr>
          <a:xfrm>
            <a:off x="13251873" y="452427"/>
            <a:ext cx="2841115" cy="6111594"/>
          </a:xfrm>
          <a:custGeom>
            <a:avLst/>
            <a:gdLst/>
            <a:ahLst/>
            <a:cxnLst/>
            <a:rect l="l" t="t" r="r" b="b"/>
            <a:pathLst>
              <a:path w="2841115" h="6111594">
                <a:moveTo>
                  <a:pt x="0" y="0"/>
                </a:moveTo>
                <a:lnTo>
                  <a:pt x="2841115" y="0"/>
                </a:lnTo>
                <a:lnTo>
                  <a:pt x="2841115" y="6111594"/>
                </a:lnTo>
                <a:lnTo>
                  <a:pt x="0" y="611159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1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3983296" y="317622"/>
            <a:ext cx="9359844" cy="9649324"/>
          </a:xfrm>
          <a:prstGeom prst="rect">
            <a:avLst/>
          </a:prstGeom>
        </p:spPr>
      </p:pic>
      <p:sp>
        <p:nvSpPr>
          <p:cNvPr id="52" name="Freeform 52"/>
          <p:cNvSpPr/>
          <p:nvPr/>
        </p:nvSpPr>
        <p:spPr>
          <a:xfrm>
            <a:off x="903316" y="7588046"/>
            <a:ext cx="3760526" cy="1224857"/>
          </a:xfrm>
          <a:custGeom>
            <a:avLst/>
            <a:gdLst/>
            <a:ahLst/>
            <a:cxnLst/>
            <a:rect l="l" t="t" r="r" b="b"/>
            <a:pathLst>
              <a:path w="3760526" h="1224857">
                <a:moveTo>
                  <a:pt x="0" y="0"/>
                </a:moveTo>
                <a:lnTo>
                  <a:pt x="3760526" y="0"/>
                </a:lnTo>
                <a:lnTo>
                  <a:pt x="3760526" y="1224857"/>
                </a:lnTo>
                <a:lnTo>
                  <a:pt x="0" y="1224857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7121151" y="4959695"/>
            <a:ext cx="2343332" cy="32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7"/>
              </a:lnSpc>
            </a:pPr>
            <a:r>
              <a:rPr lang="en-US" sz="1669" b="1" u="sng">
                <a:solidFill>
                  <a:srgbClr val="BF1F2F"/>
                </a:solidFill>
                <a:latin typeface="Arimo Bold"/>
                <a:ea typeface="Arimo Bold"/>
                <a:cs typeface="Arimo Bold"/>
                <a:sym typeface="Arimo Bold"/>
              </a:rPr>
              <a:t>Happy Hour Sponsors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127711" y="560057"/>
            <a:ext cx="7949045" cy="53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671" spc="-183">
                <a:solidFill>
                  <a:srgbClr val="311AE6"/>
                </a:solidFill>
                <a:latin typeface="Sancreek"/>
                <a:ea typeface="Sancreek"/>
                <a:cs typeface="Sancreek"/>
                <a:sym typeface="Sancreek"/>
              </a:rPr>
              <a:t>THANK YOU SPONSORS!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888430" y="902320"/>
            <a:ext cx="2147450" cy="33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1"/>
              </a:lnSpc>
            </a:pPr>
            <a:r>
              <a:rPr lang="en-US" sz="1993" b="1" u="sng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RIMSCast LIVE!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367721" y="1181240"/>
            <a:ext cx="1760547" cy="29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1"/>
              </a:lnSpc>
            </a:pPr>
            <a:r>
              <a:rPr lang="en-US" sz="1686" b="1" u="sng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Parking Sponsor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666902" y="2544746"/>
            <a:ext cx="1929872" cy="317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635" b="1" u="sng">
                <a:solidFill>
                  <a:srgbClr val="CF0000"/>
                </a:solidFill>
                <a:latin typeface="Arimo Bold"/>
                <a:ea typeface="Arimo Bold"/>
                <a:cs typeface="Arimo Bold"/>
                <a:sym typeface="Arimo Bold"/>
              </a:rPr>
              <a:t>Snack Sponsors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573249" y="1147293"/>
            <a:ext cx="1823122" cy="28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635" b="1" u="sng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Lunch Sponsors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167480" y="3109477"/>
            <a:ext cx="2161028" cy="317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635" b="1" u="sng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Breakfast Sponsors</a:t>
            </a:r>
          </a:p>
        </p:txBody>
      </p:sp>
      <p:sp>
        <p:nvSpPr>
          <p:cNvPr id="60" name="Freeform 60"/>
          <p:cNvSpPr/>
          <p:nvPr/>
        </p:nvSpPr>
        <p:spPr>
          <a:xfrm>
            <a:off x="0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15703391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750" y="9978599"/>
            <a:ext cx="18323750" cy="1930184"/>
          </a:xfrm>
          <a:custGeom>
            <a:avLst/>
            <a:gdLst/>
            <a:ahLst/>
            <a:cxnLst/>
            <a:rect l="l" t="t" r="r" b="b"/>
            <a:pathLst>
              <a:path w="18323750" h="1930184">
                <a:moveTo>
                  <a:pt x="0" y="0"/>
                </a:moveTo>
                <a:lnTo>
                  <a:pt x="18323750" y="0"/>
                </a:lnTo>
                <a:lnTo>
                  <a:pt x="18323750" y="1930184"/>
                </a:lnTo>
                <a:lnTo>
                  <a:pt x="0" y="1930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85433" y="-1643634"/>
            <a:ext cx="18521403" cy="1951005"/>
          </a:xfrm>
          <a:custGeom>
            <a:avLst/>
            <a:gdLst/>
            <a:ahLst/>
            <a:cxnLst/>
            <a:rect l="l" t="t" r="r" b="b"/>
            <a:pathLst>
              <a:path w="18521403" h="1951005">
                <a:moveTo>
                  <a:pt x="0" y="0"/>
                </a:moveTo>
                <a:lnTo>
                  <a:pt x="18521403" y="0"/>
                </a:lnTo>
                <a:lnTo>
                  <a:pt x="18521403" y="1951005"/>
                </a:lnTo>
                <a:lnTo>
                  <a:pt x="0" y="1951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092378" y="4336831"/>
            <a:ext cx="1812676" cy="1078543"/>
            <a:chOff x="0" y="0"/>
            <a:chExt cx="2363192" cy="1406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3216" cy="1406144"/>
            </a:xfrm>
            <a:custGeom>
              <a:avLst/>
              <a:gdLst/>
              <a:ahLst/>
              <a:cxnLst/>
              <a:rect l="l" t="t" r="r" b="b"/>
              <a:pathLst>
                <a:path w="2363216" h="1406144">
                  <a:moveTo>
                    <a:pt x="0" y="0"/>
                  </a:moveTo>
                  <a:lnTo>
                    <a:pt x="2363216" y="0"/>
                  </a:lnTo>
                  <a:lnTo>
                    <a:pt x="2363216" y="1406144"/>
                  </a:lnTo>
                  <a:lnTo>
                    <a:pt x="0" y="1406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0" r="1" b="-1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11122" y="6335000"/>
            <a:ext cx="753126" cy="753126"/>
            <a:chOff x="0" y="0"/>
            <a:chExt cx="981853" cy="9818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1837" cy="981837"/>
            </a:xfrm>
            <a:custGeom>
              <a:avLst/>
              <a:gdLst/>
              <a:ahLst/>
              <a:cxnLst/>
              <a:rect l="l" t="t" r="r" b="b"/>
              <a:pathLst>
                <a:path w="981837" h="981837">
                  <a:moveTo>
                    <a:pt x="0" y="0"/>
                  </a:moveTo>
                  <a:lnTo>
                    <a:pt x="981837" y="0"/>
                  </a:lnTo>
                  <a:lnTo>
                    <a:pt x="981837" y="981837"/>
                  </a:lnTo>
                  <a:lnTo>
                    <a:pt x="0" y="98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08204" y="1589100"/>
            <a:ext cx="1858219" cy="704574"/>
            <a:chOff x="0" y="0"/>
            <a:chExt cx="2422567" cy="9185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22525" cy="918591"/>
            </a:xfrm>
            <a:custGeom>
              <a:avLst/>
              <a:gdLst/>
              <a:ahLst/>
              <a:cxnLst/>
              <a:rect l="l" t="t" r="r" b="b"/>
              <a:pathLst>
                <a:path w="2422525" h="918591">
                  <a:moveTo>
                    <a:pt x="0" y="0"/>
                  </a:moveTo>
                  <a:lnTo>
                    <a:pt x="2422525" y="0"/>
                  </a:lnTo>
                  <a:lnTo>
                    <a:pt x="2422525" y="918591"/>
                  </a:lnTo>
                  <a:lnTo>
                    <a:pt x="0" y="918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83" r="-1" b="-1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90166" y="1317134"/>
            <a:ext cx="1560634" cy="1248507"/>
            <a:chOff x="0" y="0"/>
            <a:chExt cx="2034604" cy="16276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34667" cy="1627632"/>
            </a:xfrm>
            <a:custGeom>
              <a:avLst/>
              <a:gdLst/>
              <a:ahLst/>
              <a:cxnLst/>
              <a:rect l="l" t="t" r="r" b="b"/>
              <a:pathLst>
                <a:path w="2034667" h="1627632">
                  <a:moveTo>
                    <a:pt x="0" y="0"/>
                  </a:moveTo>
                  <a:lnTo>
                    <a:pt x="2034667" y="0"/>
                  </a:lnTo>
                  <a:lnTo>
                    <a:pt x="2034667" y="1627632"/>
                  </a:lnTo>
                  <a:lnTo>
                    <a:pt x="0" y="1627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3" b="-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69017" y="1617564"/>
            <a:ext cx="2698529" cy="647647"/>
            <a:chOff x="0" y="0"/>
            <a:chExt cx="3518083" cy="8443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18027" cy="844296"/>
            </a:xfrm>
            <a:custGeom>
              <a:avLst/>
              <a:gdLst/>
              <a:ahLst/>
              <a:cxnLst/>
              <a:rect l="l" t="t" r="r" b="b"/>
              <a:pathLst>
                <a:path w="3518027" h="844296">
                  <a:moveTo>
                    <a:pt x="0" y="0"/>
                  </a:moveTo>
                  <a:lnTo>
                    <a:pt x="3518027" y="0"/>
                  </a:lnTo>
                  <a:lnTo>
                    <a:pt x="3518027" y="844296"/>
                  </a:lnTo>
                  <a:lnTo>
                    <a:pt x="0" y="844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47" r="-1" b="-3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08204" y="4373357"/>
            <a:ext cx="1163901" cy="509530"/>
            <a:chOff x="0" y="0"/>
            <a:chExt cx="1517383" cy="6642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17396" cy="664337"/>
            </a:xfrm>
            <a:custGeom>
              <a:avLst/>
              <a:gdLst/>
              <a:ahLst/>
              <a:cxnLst/>
              <a:rect l="l" t="t" r="r" b="b"/>
              <a:pathLst>
                <a:path w="1517396" h="664337">
                  <a:moveTo>
                    <a:pt x="0" y="0"/>
                  </a:moveTo>
                  <a:lnTo>
                    <a:pt x="1517396" y="0"/>
                  </a:lnTo>
                  <a:lnTo>
                    <a:pt x="1517396" y="664337"/>
                  </a:lnTo>
                  <a:lnTo>
                    <a:pt x="0" y="66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26" b="-1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75159" y="4396245"/>
            <a:ext cx="1200109" cy="532048"/>
            <a:chOff x="0" y="0"/>
            <a:chExt cx="1564587" cy="6936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64640" cy="693674"/>
            </a:xfrm>
            <a:custGeom>
              <a:avLst/>
              <a:gdLst/>
              <a:ahLst/>
              <a:cxnLst/>
              <a:rect l="l" t="t" r="r" b="b"/>
              <a:pathLst>
                <a:path w="1564640" h="693674">
                  <a:moveTo>
                    <a:pt x="0" y="0"/>
                  </a:moveTo>
                  <a:lnTo>
                    <a:pt x="1564640" y="0"/>
                  </a:lnTo>
                  <a:lnTo>
                    <a:pt x="1564640" y="693674"/>
                  </a:lnTo>
                  <a:lnTo>
                    <a:pt x="0" y="693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5" r="3" b="-1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80323" y="4336831"/>
            <a:ext cx="921341" cy="582581"/>
            <a:chOff x="0" y="0"/>
            <a:chExt cx="1201156" cy="75951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1166" cy="759460"/>
            </a:xfrm>
            <a:custGeom>
              <a:avLst/>
              <a:gdLst/>
              <a:ahLst/>
              <a:cxnLst/>
              <a:rect l="l" t="t" r="r" b="b"/>
              <a:pathLst>
                <a:path w="1201166" h="759460">
                  <a:moveTo>
                    <a:pt x="0" y="0"/>
                  </a:moveTo>
                  <a:lnTo>
                    <a:pt x="1201166" y="0"/>
                  </a:lnTo>
                  <a:lnTo>
                    <a:pt x="1201166" y="759460"/>
                  </a:lnTo>
                  <a:lnTo>
                    <a:pt x="0" y="759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58" r="-57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849006" y="4866387"/>
            <a:ext cx="905559" cy="905559"/>
            <a:chOff x="0" y="0"/>
            <a:chExt cx="1180580" cy="11805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80592" cy="1180592"/>
            </a:xfrm>
            <a:custGeom>
              <a:avLst/>
              <a:gdLst/>
              <a:ahLst/>
              <a:cxnLst/>
              <a:rect l="l" t="t" r="r" b="b"/>
              <a:pathLst>
                <a:path w="1180592" h="1180592">
                  <a:moveTo>
                    <a:pt x="0" y="0"/>
                  </a:moveTo>
                  <a:lnTo>
                    <a:pt x="1180592" y="0"/>
                  </a:lnTo>
                  <a:lnTo>
                    <a:pt x="1180592" y="1180592"/>
                  </a:lnTo>
                  <a:lnTo>
                    <a:pt x="0" y="1180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737122" y="4946426"/>
            <a:ext cx="1207744" cy="745483"/>
            <a:chOff x="0" y="0"/>
            <a:chExt cx="1574540" cy="97188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74546" cy="971931"/>
            </a:xfrm>
            <a:custGeom>
              <a:avLst/>
              <a:gdLst/>
              <a:ahLst/>
              <a:cxnLst/>
              <a:rect l="l" t="t" r="r" b="b"/>
              <a:pathLst>
                <a:path w="1574546" h="971931">
                  <a:moveTo>
                    <a:pt x="0" y="0"/>
                  </a:moveTo>
                  <a:lnTo>
                    <a:pt x="1574546" y="0"/>
                  </a:lnTo>
                  <a:lnTo>
                    <a:pt x="1574546" y="971931"/>
                  </a:lnTo>
                  <a:lnTo>
                    <a:pt x="0" y="971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91" b="-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271455" y="4967261"/>
            <a:ext cx="703813" cy="703813"/>
            <a:chOff x="0" y="0"/>
            <a:chExt cx="917564" cy="91756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17575" cy="917575"/>
            </a:xfrm>
            <a:custGeom>
              <a:avLst/>
              <a:gdLst/>
              <a:ahLst/>
              <a:cxnLst/>
              <a:rect l="l" t="t" r="r" b="b"/>
              <a:pathLst>
                <a:path w="917575" h="917575">
                  <a:moveTo>
                    <a:pt x="0" y="0"/>
                  </a:moveTo>
                  <a:lnTo>
                    <a:pt x="917575" y="0"/>
                  </a:lnTo>
                  <a:lnTo>
                    <a:pt x="917575" y="917575"/>
                  </a:lnTo>
                  <a:lnTo>
                    <a:pt x="0" y="917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808204" y="5963398"/>
            <a:ext cx="2263997" cy="383418"/>
            <a:chOff x="0" y="0"/>
            <a:chExt cx="2951581" cy="4998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951607" cy="499872"/>
            </a:xfrm>
            <a:custGeom>
              <a:avLst/>
              <a:gdLst/>
              <a:ahLst/>
              <a:cxnLst/>
              <a:rect l="l" t="t" r="r" b="b"/>
              <a:pathLst>
                <a:path w="2951607" h="499872">
                  <a:moveTo>
                    <a:pt x="0" y="0"/>
                  </a:moveTo>
                  <a:lnTo>
                    <a:pt x="2951607" y="0"/>
                  </a:lnTo>
                  <a:lnTo>
                    <a:pt x="2951607" y="499872"/>
                  </a:lnTo>
                  <a:lnTo>
                    <a:pt x="0" y="499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246404" y="5736773"/>
            <a:ext cx="728864" cy="728864"/>
            <a:chOff x="0" y="0"/>
            <a:chExt cx="950223" cy="95022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50214" cy="950214"/>
            </a:xfrm>
            <a:custGeom>
              <a:avLst/>
              <a:gdLst/>
              <a:ahLst/>
              <a:cxnLst/>
              <a:rect l="l" t="t" r="r" b="b"/>
              <a:pathLst>
                <a:path w="950214" h="950214">
                  <a:moveTo>
                    <a:pt x="0" y="0"/>
                  </a:moveTo>
                  <a:lnTo>
                    <a:pt x="950214" y="0"/>
                  </a:lnTo>
                  <a:lnTo>
                    <a:pt x="950214" y="950214"/>
                  </a:lnTo>
                  <a:lnTo>
                    <a:pt x="0" y="950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842065" y="3223924"/>
            <a:ext cx="1790499" cy="450532"/>
            <a:chOff x="0" y="0"/>
            <a:chExt cx="2334280" cy="58736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34260" cy="587375"/>
            </a:xfrm>
            <a:custGeom>
              <a:avLst/>
              <a:gdLst/>
              <a:ahLst/>
              <a:cxnLst/>
              <a:rect l="l" t="t" r="r" b="b"/>
              <a:pathLst>
                <a:path w="2334260" h="587375">
                  <a:moveTo>
                    <a:pt x="0" y="0"/>
                  </a:moveTo>
                  <a:lnTo>
                    <a:pt x="2334260" y="0"/>
                  </a:lnTo>
                  <a:lnTo>
                    <a:pt x="2334260" y="587375"/>
                  </a:lnTo>
                  <a:lnTo>
                    <a:pt x="0" y="587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121" r="-122" b="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898149" y="3223924"/>
            <a:ext cx="2201135" cy="523381"/>
            <a:chOff x="0" y="0"/>
            <a:chExt cx="2869628" cy="68233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869565" cy="682371"/>
            </a:xfrm>
            <a:custGeom>
              <a:avLst/>
              <a:gdLst/>
              <a:ahLst/>
              <a:cxnLst/>
              <a:rect l="l" t="t" r="r" b="b"/>
              <a:pathLst>
                <a:path w="2869565" h="682371">
                  <a:moveTo>
                    <a:pt x="0" y="0"/>
                  </a:moveTo>
                  <a:lnTo>
                    <a:pt x="2869565" y="0"/>
                  </a:lnTo>
                  <a:lnTo>
                    <a:pt x="2869565" y="682371"/>
                  </a:lnTo>
                  <a:lnTo>
                    <a:pt x="0" y="68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r="-2" b="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Freeform 34"/>
          <p:cNvSpPr/>
          <p:nvPr/>
        </p:nvSpPr>
        <p:spPr>
          <a:xfrm>
            <a:off x="1917881" y="3621640"/>
            <a:ext cx="3766498" cy="6356958"/>
          </a:xfrm>
          <a:custGeom>
            <a:avLst/>
            <a:gdLst/>
            <a:ahLst/>
            <a:cxnLst/>
            <a:rect l="l" t="t" r="r" b="b"/>
            <a:pathLst>
              <a:path w="3766498" h="6356958">
                <a:moveTo>
                  <a:pt x="0" y="0"/>
                </a:moveTo>
                <a:lnTo>
                  <a:pt x="3766498" y="0"/>
                </a:lnTo>
                <a:lnTo>
                  <a:pt x="376649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152644" y="1028700"/>
            <a:ext cx="7982712" cy="82296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760323" y="619532"/>
            <a:ext cx="9078294" cy="9359066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9874498" y="3985429"/>
            <a:ext cx="2224786" cy="31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9"/>
              </a:lnSpc>
            </a:pPr>
            <a:r>
              <a:rPr lang="en-US" sz="1735" b="1" u="sng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Shuttle Sponsor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760329" y="5785791"/>
            <a:ext cx="2476773" cy="31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9"/>
              </a:lnSpc>
            </a:pPr>
            <a:r>
              <a:rPr lang="en-US" sz="1735" b="1" u="sng">
                <a:solidFill>
                  <a:srgbClr val="CF0000"/>
                </a:solidFill>
                <a:latin typeface="Arimo Bold"/>
                <a:ea typeface="Arimo Bold"/>
                <a:cs typeface="Arimo Bold"/>
                <a:sym typeface="Arimo Bold"/>
              </a:rPr>
              <a:t>Photo Booth Sponsor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43759" y="326421"/>
            <a:ext cx="7949045" cy="58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9"/>
              </a:lnSpc>
            </a:pPr>
            <a:r>
              <a:rPr lang="en-US" sz="3870" spc="-193">
                <a:solidFill>
                  <a:srgbClr val="311AE6"/>
                </a:solidFill>
                <a:latin typeface="Sancreek"/>
                <a:ea typeface="Sancreek"/>
                <a:cs typeface="Sancreek"/>
                <a:sym typeface="Sancreek"/>
              </a:rPr>
              <a:t>THANK YOU SPONSORS!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732123" y="999096"/>
            <a:ext cx="3455562" cy="35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9"/>
              </a:lnSpc>
            </a:pPr>
            <a:r>
              <a:rPr lang="en-US" sz="1935" b="1" u="sng">
                <a:solidFill>
                  <a:srgbClr val="CF0000"/>
                </a:solidFill>
                <a:latin typeface="Arimo Bold"/>
                <a:ea typeface="Arimo Bold"/>
                <a:cs typeface="Arimo Bold"/>
                <a:sym typeface="Arimo Bold"/>
              </a:rPr>
              <a:t>Midway Decor Sponsors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964382" y="3880325"/>
            <a:ext cx="2175991" cy="32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7"/>
              </a:lnSpc>
            </a:pPr>
            <a:r>
              <a:rPr lang="en-US" sz="1812" b="1" u="sng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Raffle Sponsors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708175" y="2906161"/>
            <a:ext cx="2344297" cy="28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635" b="1" u="sng">
                <a:solidFill>
                  <a:srgbClr val="D90000"/>
                </a:solidFill>
                <a:latin typeface="Arimo Bold"/>
                <a:ea typeface="Arimo Bold"/>
                <a:cs typeface="Arimo Bold"/>
                <a:sym typeface="Arimo Bold"/>
              </a:rPr>
              <a:t>Name Tag Sponsor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107140" y="2800735"/>
            <a:ext cx="3186656" cy="31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9"/>
              </a:lnSpc>
            </a:pPr>
            <a:r>
              <a:rPr lang="en-US" sz="1735" b="1" u="sng">
                <a:solidFill>
                  <a:srgbClr val="CF0000"/>
                </a:solidFill>
                <a:latin typeface="Arimo Bold"/>
                <a:ea typeface="Arimo Bold"/>
                <a:cs typeface="Arimo Bold"/>
                <a:sym typeface="Arimo Bold"/>
              </a:rPr>
              <a:t>Program Booklet Sponsor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119549" y="7226554"/>
            <a:ext cx="2048901" cy="31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1769" b="1" u="sng">
                <a:solidFill>
                  <a:srgbClr val="D61E2C"/>
                </a:solidFill>
                <a:latin typeface="Arimo Bold"/>
                <a:ea typeface="Arimo Bold"/>
                <a:cs typeface="Arimo Bold"/>
                <a:sym typeface="Arimo Bold"/>
              </a:rPr>
              <a:t>General Exhibitors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301785" y="7612991"/>
            <a:ext cx="1918431" cy="1736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4"/>
              </a:lnSpc>
            </a:pPr>
            <a:r>
              <a:rPr lang="en-US" sz="1946">
                <a:solidFill>
                  <a:srgbClr val="3C3735"/>
                </a:solidFill>
                <a:latin typeface="Arimo"/>
                <a:ea typeface="Arimo"/>
                <a:cs typeface="Arimo"/>
                <a:sym typeface="Arimo"/>
              </a:rPr>
              <a:t>Pearson Legal</a:t>
            </a:r>
          </a:p>
          <a:p>
            <a:pPr algn="ctr">
              <a:lnSpc>
                <a:spcPts val="2724"/>
              </a:lnSpc>
            </a:pPr>
            <a:r>
              <a:rPr lang="en-US" sz="1946">
                <a:solidFill>
                  <a:srgbClr val="3C3735"/>
                </a:solidFill>
                <a:latin typeface="Arimo"/>
                <a:ea typeface="Arimo"/>
                <a:cs typeface="Arimo"/>
                <a:sym typeface="Arimo"/>
              </a:rPr>
              <a:t>Ankura</a:t>
            </a:r>
          </a:p>
          <a:p>
            <a:pPr algn="ctr">
              <a:lnSpc>
                <a:spcPts val="2724"/>
              </a:lnSpc>
            </a:pPr>
            <a:r>
              <a:rPr lang="en-US" sz="1946">
                <a:solidFill>
                  <a:srgbClr val="3C3735"/>
                </a:solidFill>
                <a:latin typeface="Arimo"/>
                <a:ea typeface="Arimo"/>
                <a:cs typeface="Arimo"/>
                <a:sym typeface="Arimo"/>
              </a:rPr>
              <a:t>Genex Services</a:t>
            </a:r>
          </a:p>
          <a:p>
            <a:pPr algn="ctr">
              <a:lnSpc>
                <a:spcPts val="2724"/>
              </a:lnSpc>
            </a:pPr>
            <a:r>
              <a:rPr lang="en-US" sz="1946">
                <a:solidFill>
                  <a:srgbClr val="3C3735"/>
                </a:solidFill>
                <a:latin typeface="Arimo"/>
                <a:ea typeface="Arimo"/>
                <a:cs typeface="Arimo"/>
                <a:sym typeface="Arimo"/>
              </a:rPr>
              <a:t>Fletcher Farley</a:t>
            </a:r>
          </a:p>
          <a:p>
            <a:pPr algn="ctr">
              <a:lnSpc>
                <a:spcPts val="2724"/>
              </a:lnSpc>
            </a:pPr>
            <a:endParaRPr lang="en-US" sz="1946">
              <a:solidFill>
                <a:srgbClr val="3C3735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8727434" y="7739413"/>
            <a:ext cx="3946069" cy="143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7"/>
              </a:lnSpc>
            </a:pPr>
            <a:r>
              <a:rPr lang="en-US" sz="2033">
                <a:solidFill>
                  <a:srgbClr val="3C3735"/>
                </a:solidFill>
                <a:latin typeface="Arimo"/>
                <a:ea typeface="Arimo"/>
                <a:cs typeface="Arimo"/>
                <a:sym typeface="Arimo"/>
              </a:rPr>
              <a:t>Select Actuarial Services</a:t>
            </a:r>
          </a:p>
          <a:p>
            <a:pPr algn="ctr">
              <a:lnSpc>
                <a:spcPts val="2847"/>
              </a:lnSpc>
            </a:pPr>
            <a:r>
              <a:rPr lang="en-US" sz="2033">
                <a:solidFill>
                  <a:srgbClr val="3C3735"/>
                </a:solidFill>
                <a:latin typeface="Arimo"/>
                <a:ea typeface="Arimo"/>
                <a:cs typeface="Arimo"/>
                <a:sym typeface="Arimo"/>
              </a:rPr>
              <a:t>Allied Universal Compliance and Investigations</a:t>
            </a:r>
          </a:p>
          <a:p>
            <a:pPr algn="ctr">
              <a:lnSpc>
                <a:spcPts val="2847"/>
              </a:lnSpc>
            </a:pPr>
            <a:endParaRPr lang="en-US" sz="2033">
              <a:solidFill>
                <a:srgbClr val="3C3735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0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15703391" y="0"/>
            <a:ext cx="2584609" cy="10287000"/>
          </a:xfrm>
          <a:custGeom>
            <a:avLst/>
            <a:gdLst/>
            <a:ahLst/>
            <a:cxnLst/>
            <a:rect l="l" t="t" r="r" b="b"/>
            <a:pathLst>
              <a:path w="2584609" h="10287000">
                <a:moveTo>
                  <a:pt x="0" y="0"/>
                </a:moveTo>
                <a:lnTo>
                  <a:pt x="2584609" y="0"/>
                </a:lnTo>
                <a:lnTo>
                  <a:pt x="2584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1332</Words>
  <Application>Microsoft Office PowerPoint</Application>
  <PresentationFormat>Custom</PresentationFormat>
  <Paragraphs>396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Grand Hotel</vt:lpstr>
      <vt:lpstr>Para</vt:lpstr>
      <vt:lpstr>Lato Bold</vt:lpstr>
      <vt:lpstr>Now</vt:lpstr>
      <vt:lpstr>Sancreek</vt:lpstr>
      <vt:lpstr>Mont</vt:lpstr>
      <vt:lpstr>Quincy Bold</vt:lpstr>
      <vt:lpstr>Lumberjack Inline</vt:lpstr>
      <vt:lpstr>Chunk Five</vt:lpstr>
      <vt:lpstr>P.T. Barnum</vt:lpstr>
      <vt:lpstr>PL Barnum Block</vt:lpstr>
      <vt:lpstr>TT Rounds Condensed Bold</vt:lpstr>
      <vt:lpstr>Arimo</vt:lpstr>
      <vt:lpstr>Arimo Italics</vt:lpstr>
      <vt:lpstr>Moontime</vt:lpstr>
      <vt:lpstr>Arial</vt:lpstr>
      <vt:lpstr>Lilita One</vt:lpstr>
      <vt:lpstr>Lato</vt:lpstr>
      <vt:lpstr>The Seasons</vt:lpstr>
      <vt:lpstr>Vast Shadow</vt:lpstr>
      <vt:lpstr>Arimo Bold</vt:lpstr>
      <vt:lpstr>Glacial Indifference</vt:lpstr>
      <vt:lpstr>Rye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9.15.24 POWERPOINT PRESENTATION</dc:title>
  <dc:creator>Holland, Marissa</dc:creator>
  <cp:lastModifiedBy>Holland, Marissa</cp:lastModifiedBy>
  <cp:revision>15</cp:revision>
  <dcterms:created xsi:type="dcterms:W3CDTF">2006-08-16T00:00:00Z</dcterms:created>
  <dcterms:modified xsi:type="dcterms:W3CDTF">2024-09-18T16:32:00Z</dcterms:modified>
  <dc:identifier>DAGQrs8HSV0</dc:identifier>
</cp:coreProperties>
</file>